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660"/>
  </p:normalViewPr>
  <p:slideViewPr>
    <p:cSldViewPr snapToGrid="0">
      <p:cViewPr varScale="1">
        <p:scale>
          <a:sx n="71" d="100"/>
          <a:sy n="71" d="100"/>
        </p:scale>
        <p:origin x="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6CA3A74-0C24-4511-A3F1-8E7069164B3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229172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CA3A74-0C24-4511-A3F1-8E7069164B3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284542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CA3A74-0C24-4511-A3F1-8E7069164B3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42492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CA3A74-0C24-4511-A3F1-8E7069164B3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341079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CA3A74-0C24-4511-A3F1-8E7069164B3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345938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CA3A74-0C24-4511-A3F1-8E7069164B33}"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61421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6CA3A74-0C24-4511-A3F1-8E7069164B33}" type="datetimeFigureOut">
              <a:rPr lang="en-GB" smtClean="0"/>
              <a:t>29/06/2020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12352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CA3A74-0C24-4511-A3F1-8E7069164B33}" type="datetimeFigureOut">
              <a:rPr lang="en-GB" smtClean="0"/>
              <a:t>29/06/2020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26769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A3A74-0C24-4511-A3F1-8E7069164B33}" type="datetimeFigureOut">
              <a:rPr lang="en-GB" smtClean="0"/>
              <a:t>29/06/2020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10024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CA3A74-0C24-4511-A3F1-8E7069164B33}"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186243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CA3A74-0C24-4511-A3F1-8E7069164B33}"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DB1C7E-8ECB-4AD0-8B3E-011088CDCB35}" type="slidenum">
              <a:rPr lang="en-GB" smtClean="0"/>
              <a:t>‹#›</a:t>
            </a:fld>
            <a:endParaRPr lang="en-GB"/>
          </a:p>
        </p:txBody>
      </p:sp>
    </p:spTree>
    <p:extLst>
      <p:ext uri="{BB962C8B-B14F-4D97-AF65-F5344CB8AC3E}">
        <p14:creationId xmlns:p14="http://schemas.microsoft.com/office/powerpoint/2010/main" val="70503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A3A74-0C24-4511-A3F1-8E7069164B33}" type="datetimeFigureOut">
              <a:rPr lang="en-GB" smtClean="0"/>
              <a:t>29/06/2020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B1C7E-8ECB-4AD0-8B3E-011088CDCB35}" type="slidenum">
              <a:rPr lang="en-GB" smtClean="0"/>
              <a:t>‹#›</a:t>
            </a:fld>
            <a:endParaRPr lang="en-GB"/>
          </a:p>
        </p:txBody>
      </p:sp>
    </p:spTree>
    <p:extLst>
      <p:ext uri="{BB962C8B-B14F-4D97-AF65-F5344CB8AC3E}">
        <p14:creationId xmlns:p14="http://schemas.microsoft.com/office/powerpoint/2010/main" val="163783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verpoolmuseums.org.uk/collections/social-history/growing-up-in-photographs"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accessart.org.uk/worrydolls/"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ww.youtube.com/watch?v=JJWmReMZSA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7994222" cy="1015663"/>
          </a:xfrm>
          <a:prstGeom prst="rect">
            <a:avLst/>
          </a:prstGeom>
          <a:noFill/>
        </p:spPr>
        <p:txBody>
          <a:bodyPr wrap="square" rtlCol="0">
            <a:spAutoFit/>
          </a:bodyPr>
          <a:lstStyle/>
          <a:p>
            <a:r>
              <a:rPr lang="en-GB" sz="6000" dirty="0" smtClean="0">
                <a:solidFill>
                  <a:srgbClr val="FF6600"/>
                </a:solidFill>
                <a:latin typeface="NTFPreCursivefk" panose="03000400000000000000" pitchFamily="66" charset="0"/>
              </a:rPr>
              <a:t>Changes – Day 1 and 2</a:t>
            </a:r>
            <a:endParaRPr lang="en-GB" sz="6000" dirty="0">
              <a:solidFill>
                <a:srgbClr val="FF6600"/>
              </a:solidFill>
              <a:latin typeface="NTFPreCursivefk" panose="03000400000000000000"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88" y="182400"/>
            <a:ext cx="1117307" cy="1117307"/>
          </a:xfrm>
          <a:prstGeom prst="rect">
            <a:avLst/>
          </a:prstGeom>
        </p:spPr>
      </p:pic>
      <p:pic>
        <p:nvPicPr>
          <p:cNvPr id="2" name="Picture 1"/>
          <p:cNvPicPr>
            <a:picLocks noChangeAspect="1"/>
          </p:cNvPicPr>
          <p:nvPr/>
        </p:nvPicPr>
        <p:blipFill>
          <a:blip r:embed="rId3"/>
          <a:stretch>
            <a:fillRect/>
          </a:stretch>
        </p:blipFill>
        <p:spPr>
          <a:xfrm>
            <a:off x="1887560" y="2447787"/>
            <a:ext cx="1847850" cy="2066925"/>
          </a:xfrm>
          <a:prstGeom prst="rect">
            <a:avLst/>
          </a:prstGeom>
        </p:spPr>
      </p:pic>
      <p:pic>
        <p:nvPicPr>
          <p:cNvPr id="3" name="Picture 2"/>
          <p:cNvPicPr>
            <a:picLocks noChangeAspect="1"/>
          </p:cNvPicPr>
          <p:nvPr/>
        </p:nvPicPr>
        <p:blipFill>
          <a:blip r:embed="rId4"/>
          <a:stretch>
            <a:fillRect/>
          </a:stretch>
        </p:blipFill>
        <p:spPr>
          <a:xfrm>
            <a:off x="5609136" y="2447789"/>
            <a:ext cx="1964602" cy="2066925"/>
          </a:xfrm>
          <a:prstGeom prst="rect">
            <a:avLst/>
          </a:prstGeom>
        </p:spPr>
      </p:pic>
      <p:pic>
        <p:nvPicPr>
          <p:cNvPr id="5" name="Picture 4"/>
          <p:cNvPicPr>
            <a:picLocks noChangeAspect="1"/>
          </p:cNvPicPr>
          <p:nvPr/>
        </p:nvPicPr>
        <p:blipFill>
          <a:blip r:embed="rId5"/>
          <a:stretch>
            <a:fillRect/>
          </a:stretch>
        </p:blipFill>
        <p:spPr>
          <a:xfrm>
            <a:off x="7573738" y="2447789"/>
            <a:ext cx="2046858" cy="2066925"/>
          </a:xfrm>
          <a:prstGeom prst="rect">
            <a:avLst/>
          </a:prstGeom>
        </p:spPr>
      </p:pic>
      <p:pic>
        <p:nvPicPr>
          <p:cNvPr id="6" name="Picture 5"/>
          <p:cNvPicPr>
            <a:picLocks noChangeAspect="1"/>
          </p:cNvPicPr>
          <p:nvPr/>
        </p:nvPicPr>
        <p:blipFill>
          <a:blip r:embed="rId6"/>
          <a:stretch>
            <a:fillRect/>
          </a:stretch>
        </p:blipFill>
        <p:spPr>
          <a:xfrm>
            <a:off x="3709533" y="2447788"/>
            <a:ext cx="1899603" cy="2066925"/>
          </a:xfrm>
          <a:prstGeom prst="rect">
            <a:avLst/>
          </a:prstGeom>
        </p:spPr>
      </p:pic>
    </p:spTree>
    <p:extLst>
      <p:ext uri="{BB962C8B-B14F-4D97-AF65-F5344CB8AC3E}">
        <p14:creationId xmlns:p14="http://schemas.microsoft.com/office/powerpoint/2010/main" val="154312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Moving forward to your new year. </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9" name="TextBox 8"/>
          <p:cNvSpPr txBox="1"/>
          <p:nvPr/>
        </p:nvSpPr>
        <p:spPr>
          <a:xfrm>
            <a:off x="536277" y="1483611"/>
            <a:ext cx="8991403" cy="1200329"/>
          </a:xfrm>
          <a:prstGeom prst="rect">
            <a:avLst/>
          </a:prstGeom>
          <a:noFill/>
        </p:spPr>
        <p:txBody>
          <a:bodyPr wrap="square" rtlCol="0">
            <a:spAutoFit/>
          </a:bodyPr>
          <a:lstStyle/>
          <a:p>
            <a:endParaRPr lang="en-GB" sz="3600" dirty="0" smtClean="0">
              <a:solidFill>
                <a:srgbClr val="00B050"/>
              </a:solidFill>
              <a:latin typeface="NTFPreCursivefk" panose="03000400000000000000" pitchFamily="66" charset="0"/>
            </a:endParaRPr>
          </a:p>
          <a:p>
            <a:r>
              <a:rPr lang="en-GB" sz="3600" dirty="0" smtClean="0">
                <a:solidFill>
                  <a:srgbClr val="00B0F0"/>
                </a:solidFill>
                <a:latin typeface="NTFPreCursivefk" panose="03000400000000000000" pitchFamily="66" charset="0"/>
              </a:rPr>
              <a:t>Year 5</a:t>
            </a:r>
            <a:endParaRPr lang="en-GB" sz="3600" dirty="0">
              <a:solidFill>
                <a:srgbClr val="00B0F0"/>
              </a:solidFill>
              <a:latin typeface="NTFPreCursivefk" panose="03000400000000000000" pitchFamily="66" charset="0"/>
            </a:endParaRPr>
          </a:p>
        </p:txBody>
      </p:sp>
      <p:pic>
        <p:nvPicPr>
          <p:cNvPr id="8" name="Picture 7"/>
          <p:cNvPicPr>
            <a:picLocks noChangeAspect="1"/>
          </p:cNvPicPr>
          <p:nvPr/>
        </p:nvPicPr>
        <p:blipFill>
          <a:blip r:embed="rId3"/>
          <a:stretch>
            <a:fillRect/>
          </a:stretch>
        </p:blipFill>
        <p:spPr>
          <a:xfrm>
            <a:off x="2294437" y="2281371"/>
            <a:ext cx="6797312" cy="2762118"/>
          </a:xfrm>
          <a:prstGeom prst="rect">
            <a:avLst/>
          </a:prstGeom>
        </p:spPr>
      </p:pic>
      <p:sp>
        <p:nvSpPr>
          <p:cNvPr id="10" name="TextBox 9"/>
          <p:cNvSpPr txBox="1"/>
          <p:nvPr/>
        </p:nvSpPr>
        <p:spPr>
          <a:xfrm>
            <a:off x="1463740" y="5343935"/>
            <a:ext cx="8991403" cy="1384995"/>
          </a:xfrm>
          <a:prstGeom prst="rect">
            <a:avLst/>
          </a:prstGeom>
          <a:noFill/>
        </p:spPr>
        <p:txBody>
          <a:bodyPr wrap="square" rtlCol="0">
            <a:spAutoFit/>
          </a:bodyPr>
          <a:lstStyle/>
          <a:p>
            <a:r>
              <a:rPr lang="en-GB" sz="2800" dirty="0" smtClean="0">
                <a:solidFill>
                  <a:srgbClr val="0070C0"/>
                </a:solidFill>
                <a:latin typeface="NTFPreCursivefk" panose="03000400000000000000" pitchFamily="66" charset="0"/>
              </a:rPr>
              <a:t>Fill in your transition booklet (this can be found on the home learning page), If you do not like the format or don’t have access to a printer, why not make your own!</a:t>
            </a:r>
            <a:endParaRPr lang="en-GB" sz="2800" dirty="0">
              <a:solidFill>
                <a:srgbClr val="0070C0"/>
              </a:solidFill>
              <a:latin typeface="NTFPreCursivefk" panose="03000400000000000000" pitchFamily="66" charset="0"/>
            </a:endParaRPr>
          </a:p>
        </p:txBody>
      </p:sp>
    </p:spTree>
    <p:extLst>
      <p:ext uri="{BB962C8B-B14F-4D97-AF65-F5344CB8AC3E}">
        <p14:creationId xmlns:p14="http://schemas.microsoft.com/office/powerpoint/2010/main" val="286183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Moving forward to your new year. </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9" name="TextBox 8"/>
          <p:cNvSpPr txBox="1"/>
          <p:nvPr/>
        </p:nvSpPr>
        <p:spPr>
          <a:xfrm>
            <a:off x="536277" y="1483611"/>
            <a:ext cx="8991403" cy="1200329"/>
          </a:xfrm>
          <a:prstGeom prst="rect">
            <a:avLst/>
          </a:prstGeom>
          <a:noFill/>
        </p:spPr>
        <p:txBody>
          <a:bodyPr wrap="square" rtlCol="0">
            <a:spAutoFit/>
          </a:bodyPr>
          <a:lstStyle/>
          <a:p>
            <a:endParaRPr lang="en-GB" sz="3600" dirty="0" smtClean="0">
              <a:solidFill>
                <a:srgbClr val="00B050"/>
              </a:solidFill>
              <a:latin typeface="NTFPreCursivefk" panose="03000400000000000000" pitchFamily="66" charset="0"/>
            </a:endParaRPr>
          </a:p>
          <a:p>
            <a:r>
              <a:rPr lang="en-GB" sz="3600" dirty="0" smtClean="0">
                <a:solidFill>
                  <a:srgbClr val="00B0F0"/>
                </a:solidFill>
                <a:latin typeface="NTFPreCursivefk" panose="03000400000000000000" pitchFamily="66" charset="0"/>
              </a:rPr>
              <a:t>Year 6</a:t>
            </a:r>
            <a:endParaRPr lang="en-GB" sz="3600" dirty="0">
              <a:solidFill>
                <a:srgbClr val="00B0F0"/>
              </a:solidFill>
              <a:latin typeface="NTFPreCursivefk" panose="03000400000000000000" pitchFamily="66" charset="0"/>
            </a:endParaRPr>
          </a:p>
        </p:txBody>
      </p:sp>
      <p:sp>
        <p:nvSpPr>
          <p:cNvPr id="10" name="TextBox 9"/>
          <p:cNvSpPr txBox="1"/>
          <p:nvPr/>
        </p:nvSpPr>
        <p:spPr>
          <a:xfrm>
            <a:off x="503597" y="2668551"/>
            <a:ext cx="11422791" cy="3108543"/>
          </a:xfrm>
          <a:prstGeom prst="rect">
            <a:avLst/>
          </a:prstGeom>
          <a:noFill/>
        </p:spPr>
        <p:txBody>
          <a:bodyPr wrap="square" rtlCol="0">
            <a:spAutoFit/>
          </a:bodyPr>
          <a:lstStyle/>
          <a:p>
            <a:r>
              <a:rPr lang="en-GB" sz="2800" dirty="0" smtClean="0">
                <a:solidFill>
                  <a:srgbClr val="00B050"/>
                </a:solidFill>
                <a:latin typeface="NTFPreCursivefk" panose="03000400000000000000" pitchFamily="66" charset="0"/>
              </a:rPr>
              <a:t>Your guide for the year 5’s…</a:t>
            </a:r>
          </a:p>
          <a:p>
            <a:endParaRPr lang="en-GB" sz="2800" dirty="0">
              <a:solidFill>
                <a:srgbClr val="00B050"/>
              </a:solidFill>
              <a:latin typeface="NTFPreCursivefk" panose="03000400000000000000" pitchFamily="66" charset="0"/>
            </a:endParaRPr>
          </a:p>
          <a:p>
            <a:pPr marL="457200" indent="-457200">
              <a:buFont typeface="Arial" panose="020B0604020202020204" pitchFamily="34" charset="0"/>
              <a:buChar char="•"/>
            </a:pPr>
            <a:r>
              <a:rPr lang="en-GB" sz="2800" dirty="0" smtClean="0">
                <a:solidFill>
                  <a:srgbClr val="00B050"/>
                </a:solidFill>
                <a:latin typeface="NTFPreCursivefk" panose="03000400000000000000" pitchFamily="66" charset="0"/>
              </a:rPr>
              <a:t>Write about things you found difficult in year 6 and some advice on how to overcome these.</a:t>
            </a:r>
          </a:p>
          <a:p>
            <a:pPr marL="457200" indent="-457200">
              <a:buFont typeface="Arial" panose="020B0604020202020204" pitchFamily="34" charset="0"/>
              <a:buChar char="•"/>
            </a:pPr>
            <a:r>
              <a:rPr lang="en-GB" sz="2800" dirty="0" smtClean="0">
                <a:solidFill>
                  <a:srgbClr val="00B050"/>
                </a:solidFill>
                <a:latin typeface="NTFPreCursivefk" panose="03000400000000000000" pitchFamily="66" charset="0"/>
              </a:rPr>
              <a:t>Write about things you loved in year 6. </a:t>
            </a:r>
          </a:p>
          <a:p>
            <a:pPr marL="457200" indent="-457200">
              <a:buFont typeface="Arial" panose="020B0604020202020204" pitchFamily="34" charset="0"/>
              <a:buChar char="•"/>
            </a:pPr>
            <a:r>
              <a:rPr lang="en-GB" sz="2800" dirty="0" smtClean="0">
                <a:solidFill>
                  <a:srgbClr val="00B050"/>
                </a:solidFill>
                <a:latin typeface="NTFPreCursivefk" panose="03000400000000000000" pitchFamily="66" charset="0"/>
              </a:rPr>
              <a:t>Write about things you didn’t chance to do that you wished you could have. What would you tell the year 5’s? </a:t>
            </a:r>
            <a:endParaRPr lang="en-GB" sz="2800"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243531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7994222" cy="1015663"/>
          </a:xfrm>
          <a:prstGeom prst="rect">
            <a:avLst/>
          </a:prstGeom>
          <a:noFill/>
        </p:spPr>
        <p:txBody>
          <a:bodyPr wrap="square" rtlCol="0">
            <a:spAutoFit/>
          </a:bodyPr>
          <a:lstStyle/>
          <a:p>
            <a:r>
              <a:rPr lang="en-GB" sz="6000" dirty="0" smtClean="0">
                <a:solidFill>
                  <a:srgbClr val="FF6600"/>
                </a:solidFill>
                <a:latin typeface="NTFPreCursivefk" panose="03000400000000000000" pitchFamily="66" charset="0"/>
              </a:rPr>
              <a:t>Changes – Day 4</a:t>
            </a:r>
            <a:endParaRPr lang="en-GB" sz="6000" dirty="0">
              <a:solidFill>
                <a:srgbClr val="FF6600"/>
              </a:solidFill>
              <a:latin typeface="NTFPreCursivefk" panose="03000400000000000000"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88" y="182400"/>
            <a:ext cx="1117307" cy="1117307"/>
          </a:xfrm>
          <a:prstGeom prst="rect">
            <a:avLst/>
          </a:prstGeom>
        </p:spPr>
      </p:pic>
      <p:pic>
        <p:nvPicPr>
          <p:cNvPr id="2" name="Picture 1"/>
          <p:cNvPicPr>
            <a:picLocks noChangeAspect="1"/>
          </p:cNvPicPr>
          <p:nvPr/>
        </p:nvPicPr>
        <p:blipFill>
          <a:blip r:embed="rId3"/>
          <a:stretch>
            <a:fillRect/>
          </a:stretch>
        </p:blipFill>
        <p:spPr>
          <a:xfrm>
            <a:off x="1887560" y="2447787"/>
            <a:ext cx="1847850" cy="2066925"/>
          </a:xfrm>
          <a:prstGeom prst="rect">
            <a:avLst/>
          </a:prstGeom>
        </p:spPr>
      </p:pic>
      <p:pic>
        <p:nvPicPr>
          <p:cNvPr id="3" name="Picture 2"/>
          <p:cNvPicPr>
            <a:picLocks noChangeAspect="1"/>
          </p:cNvPicPr>
          <p:nvPr/>
        </p:nvPicPr>
        <p:blipFill>
          <a:blip r:embed="rId4"/>
          <a:stretch>
            <a:fillRect/>
          </a:stretch>
        </p:blipFill>
        <p:spPr>
          <a:xfrm>
            <a:off x="5609136" y="2447789"/>
            <a:ext cx="1964602" cy="2066925"/>
          </a:xfrm>
          <a:prstGeom prst="rect">
            <a:avLst/>
          </a:prstGeom>
        </p:spPr>
      </p:pic>
      <p:pic>
        <p:nvPicPr>
          <p:cNvPr id="5" name="Picture 4"/>
          <p:cNvPicPr>
            <a:picLocks noChangeAspect="1"/>
          </p:cNvPicPr>
          <p:nvPr/>
        </p:nvPicPr>
        <p:blipFill>
          <a:blip r:embed="rId5"/>
          <a:stretch>
            <a:fillRect/>
          </a:stretch>
        </p:blipFill>
        <p:spPr>
          <a:xfrm>
            <a:off x="7573738" y="2447789"/>
            <a:ext cx="2046858" cy="2066925"/>
          </a:xfrm>
          <a:prstGeom prst="rect">
            <a:avLst/>
          </a:prstGeom>
        </p:spPr>
      </p:pic>
      <p:pic>
        <p:nvPicPr>
          <p:cNvPr id="6" name="Picture 5"/>
          <p:cNvPicPr>
            <a:picLocks noChangeAspect="1"/>
          </p:cNvPicPr>
          <p:nvPr/>
        </p:nvPicPr>
        <p:blipFill>
          <a:blip r:embed="rId6"/>
          <a:stretch>
            <a:fillRect/>
          </a:stretch>
        </p:blipFill>
        <p:spPr>
          <a:xfrm>
            <a:off x="3709533" y="2447788"/>
            <a:ext cx="1899603" cy="2066925"/>
          </a:xfrm>
          <a:prstGeom prst="rect">
            <a:avLst/>
          </a:prstGeom>
        </p:spPr>
      </p:pic>
    </p:spTree>
    <p:extLst>
      <p:ext uri="{BB962C8B-B14F-4D97-AF65-F5344CB8AC3E}">
        <p14:creationId xmlns:p14="http://schemas.microsoft.com/office/powerpoint/2010/main" val="41335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The world around you</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pic>
        <p:nvPicPr>
          <p:cNvPr id="6" name="Picture 5"/>
          <p:cNvPicPr>
            <a:picLocks noChangeAspect="1"/>
          </p:cNvPicPr>
          <p:nvPr/>
        </p:nvPicPr>
        <p:blipFill>
          <a:blip r:embed="rId3"/>
          <a:stretch>
            <a:fillRect/>
          </a:stretch>
        </p:blipFill>
        <p:spPr>
          <a:xfrm>
            <a:off x="1262024" y="2233748"/>
            <a:ext cx="801301" cy="896301"/>
          </a:xfrm>
          <a:prstGeom prst="rect">
            <a:avLst/>
          </a:prstGeom>
        </p:spPr>
      </p:pic>
      <p:pic>
        <p:nvPicPr>
          <p:cNvPr id="8" name="Picture 7"/>
          <p:cNvPicPr>
            <a:picLocks noChangeAspect="1"/>
          </p:cNvPicPr>
          <p:nvPr/>
        </p:nvPicPr>
        <p:blipFill>
          <a:blip r:embed="rId4"/>
          <a:stretch>
            <a:fillRect/>
          </a:stretch>
        </p:blipFill>
        <p:spPr>
          <a:xfrm>
            <a:off x="1262024" y="3997235"/>
            <a:ext cx="807052" cy="849086"/>
          </a:xfrm>
          <a:prstGeom prst="rect">
            <a:avLst/>
          </a:prstGeom>
        </p:spPr>
      </p:pic>
      <p:pic>
        <p:nvPicPr>
          <p:cNvPr id="11" name="Picture 10"/>
          <p:cNvPicPr>
            <a:picLocks noChangeAspect="1"/>
          </p:cNvPicPr>
          <p:nvPr/>
        </p:nvPicPr>
        <p:blipFill>
          <a:blip r:embed="rId5"/>
          <a:stretch>
            <a:fillRect/>
          </a:stretch>
        </p:blipFill>
        <p:spPr>
          <a:xfrm>
            <a:off x="1262024" y="4799102"/>
            <a:ext cx="784115" cy="791802"/>
          </a:xfrm>
          <a:prstGeom prst="rect">
            <a:avLst/>
          </a:prstGeom>
        </p:spPr>
      </p:pic>
      <p:pic>
        <p:nvPicPr>
          <p:cNvPr id="12" name="Picture 11"/>
          <p:cNvPicPr>
            <a:picLocks noChangeAspect="1"/>
          </p:cNvPicPr>
          <p:nvPr/>
        </p:nvPicPr>
        <p:blipFill>
          <a:blip r:embed="rId6"/>
          <a:stretch>
            <a:fillRect/>
          </a:stretch>
        </p:blipFill>
        <p:spPr>
          <a:xfrm>
            <a:off x="1262024" y="3130049"/>
            <a:ext cx="796985" cy="867185"/>
          </a:xfrm>
          <a:prstGeom prst="rect">
            <a:avLst/>
          </a:prstGeom>
        </p:spPr>
      </p:pic>
      <p:sp>
        <p:nvSpPr>
          <p:cNvPr id="13" name="TextBox 12"/>
          <p:cNvSpPr txBox="1"/>
          <p:nvPr/>
        </p:nvSpPr>
        <p:spPr>
          <a:xfrm>
            <a:off x="2281842" y="2006125"/>
            <a:ext cx="8991403" cy="4278094"/>
          </a:xfrm>
          <a:prstGeom prst="rect">
            <a:avLst/>
          </a:prstGeom>
          <a:noFill/>
        </p:spPr>
        <p:txBody>
          <a:bodyPr wrap="square" rtlCol="0">
            <a:spAutoFit/>
          </a:bodyPr>
          <a:lstStyle/>
          <a:p>
            <a:r>
              <a:rPr lang="en-GB" sz="2800" dirty="0" smtClean="0">
                <a:solidFill>
                  <a:srgbClr val="0070C0"/>
                </a:solidFill>
                <a:latin typeface="NTFPreCursivefk" panose="03000400000000000000" pitchFamily="66" charset="0"/>
              </a:rPr>
              <a:t>The world changes all the time. In just 30 years we have seen changes in technology, the way we learn, how we communicate etc. </a:t>
            </a:r>
          </a:p>
          <a:p>
            <a:endParaRPr lang="en-GB" sz="2800" dirty="0">
              <a:solidFill>
                <a:srgbClr val="00B050"/>
              </a:solidFill>
              <a:latin typeface="NTFPreCursivefk" panose="03000400000000000000" pitchFamily="66" charset="0"/>
            </a:endParaRPr>
          </a:p>
          <a:p>
            <a:r>
              <a:rPr lang="en-GB" sz="2800" dirty="0" smtClean="0">
                <a:solidFill>
                  <a:srgbClr val="00B050"/>
                </a:solidFill>
                <a:latin typeface="NTFPreCursivefk" panose="03000400000000000000" pitchFamily="66" charset="0"/>
              </a:rPr>
              <a:t>How do you think the world will look in the future? </a:t>
            </a:r>
          </a:p>
          <a:p>
            <a:endParaRPr lang="en-GB" sz="2800" dirty="0">
              <a:solidFill>
                <a:srgbClr val="00B050"/>
              </a:solidFill>
              <a:latin typeface="NTFPreCursivefk" panose="03000400000000000000" pitchFamily="66" charset="0"/>
            </a:endParaRPr>
          </a:p>
          <a:p>
            <a:r>
              <a:rPr lang="en-GB" sz="2800" dirty="0" smtClean="0">
                <a:solidFill>
                  <a:srgbClr val="00B050"/>
                </a:solidFill>
                <a:latin typeface="NTFPreCursivefk" panose="03000400000000000000" pitchFamily="66" charset="0"/>
              </a:rPr>
              <a:t>How do you hope it will look? </a:t>
            </a:r>
          </a:p>
          <a:p>
            <a:endParaRPr lang="en-GB" sz="2800" dirty="0">
              <a:solidFill>
                <a:srgbClr val="0070C0"/>
              </a:solidFill>
              <a:latin typeface="NTFPreCursivefk" panose="03000400000000000000" pitchFamily="66" charset="0"/>
            </a:endParaRPr>
          </a:p>
          <a:p>
            <a:r>
              <a:rPr lang="en-GB" sz="2800" dirty="0" smtClean="0">
                <a:solidFill>
                  <a:srgbClr val="7030A0"/>
                </a:solidFill>
                <a:latin typeface="NTFPreCursivefk" panose="03000400000000000000" pitchFamily="66" charset="0"/>
              </a:rPr>
              <a:t>Today’s activity you will create a piece of artwork to represent how you think the world around you might change. </a:t>
            </a:r>
            <a:endParaRPr lang="en-GB" sz="2800" dirty="0">
              <a:solidFill>
                <a:srgbClr val="7030A0"/>
              </a:solidFill>
              <a:latin typeface="NTFPreCursivefk" panose="03000400000000000000" pitchFamily="66" charset="0"/>
            </a:endParaRPr>
          </a:p>
          <a:p>
            <a:endParaRPr lang="en-GB" sz="2000" dirty="0" smtClean="0">
              <a:solidFill>
                <a:srgbClr val="7030A0"/>
              </a:solidFill>
              <a:latin typeface="NTFPreCursivefk" panose="03000400000000000000" pitchFamily="66" charset="0"/>
            </a:endParaRPr>
          </a:p>
        </p:txBody>
      </p:sp>
    </p:spTree>
    <p:extLst>
      <p:ext uri="{BB962C8B-B14F-4D97-AF65-F5344CB8AC3E}">
        <p14:creationId xmlns:p14="http://schemas.microsoft.com/office/powerpoint/2010/main" val="193544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The world around you</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13" name="TextBox 12"/>
          <p:cNvSpPr txBox="1"/>
          <p:nvPr/>
        </p:nvSpPr>
        <p:spPr>
          <a:xfrm>
            <a:off x="1746265" y="3116468"/>
            <a:ext cx="8991403" cy="4524315"/>
          </a:xfrm>
          <a:prstGeom prst="rect">
            <a:avLst/>
          </a:prstGeom>
          <a:noFill/>
        </p:spPr>
        <p:txBody>
          <a:bodyPr wrap="square" rtlCol="0">
            <a:spAutoFit/>
          </a:bodyPr>
          <a:lstStyle/>
          <a:p>
            <a:r>
              <a:rPr lang="en-GB" sz="2400" dirty="0" smtClean="0">
                <a:solidFill>
                  <a:srgbClr val="7030A0"/>
                </a:solidFill>
                <a:latin typeface="NTFPreCursivefk" panose="03000400000000000000" pitchFamily="66" charset="0"/>
              </a:rPr>
              <a:t>Your artwork…</a:t>
            </a:r>
          </a:p>
          <a:p>
            <a:endParaRPr lang="en-GB" sz="2400" dirty="0">
              <a:solidFill>
                <a:srgbClr val="7030A0"/>
              </a:solidFill>
              <a:latin typeface="NTFPreCursivefk" panose="03000400000000000000" pitchFamily="66" charset="0"/>
            </a:endParaRPr>
          </a:p>
          <a:p>
            <a:pPr marL="342900" indent="-342900">
              <a:buFont typeface="Arial" panose="020B0604020202020204" pitchFamily="34" charset="0"/>
              <a:buChar char="•"/>
            </a:pPr>
            <a:r>
              <a:rPr lang="en-GB" sz="2400" dirty="0" smtClean="0">
                <a:solidFill>
                  <a:srgbClr val="7030A0"/>
                </a:solidFill>
                <a:latin typeface="NTFPreCursivefk" panose="03000400000000000000" pitchFamily="66" charset="0"/>
              </a:rPr>
              <a:t>It can be about you. You could include things you think you will have/be doing when you are older. </a:t>
            </a:r>
          </a:p>
          <a:p>
            <a:pPr marL="342900" indent="-342900">
              <a:buFont typeface="Arial" panose="020B0604020202020204" pitchFamily="34" charset="0"/>
              <a:buChar char="•"/>
            </a:pPr>
            <a:r>
              <a:rPr lang="en-GB" sz="2400" dirty="0" smtClean="0">
                <a:solidFill>
                  <a:srgbClr val="7030A0"/>
                </a:solidFill>
                <a:latin typeface="NTFPreCursivefk" panose="03000400000000000000" pitchFamily="66" charset="0"/>
              </a:rPr>
              <a:t>It can be the near or the distant future. </a:t>
            </a:r>
          </a:p>
          <a:p>
            <a:pPr marL="342900" indent="-342900">
              <a:buFont typeface="Arial" panose="020B0604020202020204" pitchFamily="34" charset="0"/>
              <a:buChar char="•"/>
            </a:pPr>
            <a:r>
              <a:rPr lang="en-GB" sz="2400" dirty="0" smtClean="0">
                <a:solidFill>
                  <a:srgbClr val="7030A0"/>
                </a:solidFill>
                <a:latin typeface="NTFPreCursivefk" panose="03000400000000000000" pitchFamily="66" charset="0"/>
              </a:rPr>
              <a:t>It can be about the world in general, what will our technology be like? What will the landscape look like?</a:t>
            </a:r>
          </a:p>
          <a:p>
            <a:pPr marL="342900" indent="-342900">
              <a:buFont typeface="Arial" panose="020B0604020202020204" pitchFamily="34" charset="0"/>
              <a:buChar char="•"/>
            </a:pPr>
            <a:r>
              <a:rPr lang="en-GB" sz="2400" dirty="0" smtClean="0">
                <a:solidFill>
                  <a:srgbClr val="7030A0"/>
                </a:solidFill>
                <a:latin typeface="NTFPreCursivefk" panose="03000400000000000000" pitchFamily="66" charset="0"/>
              </a:rPr>
              <a:t>What do you hope the environment will look like</a:t>
            </a:r>
          </a:p>
          <a:p>
            <a:pPr marL="342900" indent="-342900">
              <a:buFont typeface="Arial" panose="020B0604020202020204" pitchFamily="34" charset="0"/>
              <a:buChar char="•"/>
            </a:pPr>
            <a:r>
              <a:rPr lang="en-GB" sz="2400" dirty="0" smtClean="0">
                <a:solidFill>
                  <a:srgbClr val="7030A0"/>
                </a:solidFill>
                <a:latin typeface="NTFPreCursivefk" panose="03000400000000000000" pitchFamily="66" charset="0"/>
              </a:rPr>
              <a:t>You can be as creative and imaginative as you like!</a:t>
            </a:r>
          </a:p>
          <a:p>
            <a:pPr marL="342900" indent="-342900">
              <a:buFont typeface="Arial" panose="020B0604020202020204" pitchFamily="34" charset="0"/>
              <a:buChar char="•"/>
            </a:pPr>
            <a:r>
              <a:rPr lang="en-GB" sz="2400" dirty="0" smtClean="0">
                <a:solidFill>
                  <a:srgbClr val="7030A0"/>
                </a:solidFill>
                <a:latin typeface="NTFPreCursivefk" panose="03000400000000000000" pitchFamily="66" charset="0"/>
              </a:rPr>
              <a:t>You can draw, create on </a:t>
            </a:r>
            <a:r>
              <a:rPr lang="en-GB" sz="2400" dirty="0" err="1" smtClean="0">
                <a:solidFill>
                  <a:srgbClr val="7030A0"/>
                </a:solidFill>
                <a:latin typeface="NTFPreCursivefk" panose="03000400000000000000" pitchFamily="66" charset="0"/>
              </a:rPr>
              <a:t>Ipads</a:t>
            </a:r>
            <a:r>
              <a:rPr lang="en-GB" sz="2400" dirty="0" smtClean="0">
                <a:solidFill>
                  <a:srgbClr val="7030A0"/>
                </a:solidFill>
                <a:latin typeface="NTFPreCursivefk" panose="03000400000000000000" pitchFamily="66" charset="0"/>
              </a:rPr>
              <a:t>, make sculpture, use collage. </a:t>
            </a:r>
            <a:endParaRPr lang="en-GB" sz="2400" dirty="0">
              <a:solidFill>
                <a:srgbClr val="7030A0"/>
              </a:solidFill>
              <a:latin typeface="NTFPreCursivefk" panose="03000400000000000000" pitchFamily="66" charset="0"/>
            </a:endParaRPr>
          </a:p>
          <a:p>
            <a:endParaRPr lang="en-GB" sz="2400" dirty="0" smtClean="0">
              <a:solidFill>
                <a:srgbClr val="7030A0"/>
              </a:solidFill>
              <a:latin typeface="NTFPreCursivefk" panose="03000400000000000000" pitchFamily="66" charset="0"/>
            </a:endParaRPr>
          </a:p>
          <a:p>
            <a:endParaRPr lang="en-GB" sz="2400" dirty="0">
              <a:solidFill>
                <a:srgbClr val="7030A0"/>
              </a:solidFill>
              <a:latin typeface="NTFPreCursivefk" panose="03000400000000000000" pitchFamily="66" charset="0"/>
            </a:endParaRPr>
          </a:p>
        </p:txBody>
      </p:sp>
      <p:pic>
        <p:nvPicPr>
          <p:cNvPr id="1028" name="Picture 4" descr="https://steamuserimages-a.akamaihd.net/ugc/366283084952517115/D0317E5CC8D4693EEEFF0FB243FE6EED5794F6A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7946" y="1157594"/>
            <a:ext cx="3361312" cy="187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50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The world around you</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13" name="TextBox 12"/>
          <p:cNvSpPr txBox="1"/>
          <p:nvPr/>
        </p:nvSpPr>
        <p:spPr>
          <a:xfrm>
            <a:off x="1746265" y="1836308"/>
            <a:ext cx="8991403" cy="3785652"/>
          </a:xfrm>
          <a:prstGeom prst="rect">
            <a:avLst/>
          </a:prstGeom>
          <a:noFill/>
        </p:spPr>
        <p:txBody>
          <a:bodyPr wrap="square" rtlCol="0">
            <a:spAutoFit/>
          </a:bodyPr>
          <a:lstStyle/>
          <a:p>
            <a:r>
              <a:rPr lang="en-GB" sz="2400" dirty="0" smtClean="0">
                <a:solidFill>
                  <a:srgbClr val="7030A0"/>
                </a:solidFill>
                <a:latin typeface="NTFPreCursivefk" panose="03000400000000000000" pitchFamily="66" charset="0"/>
              </a:rPr>
              <a:t>To help…</a:t>
            </a:r>
          </a:p>
          <a:p>
            <a:endParaRPr lang="en-GB" sz="2400" dirty="0">
              <a:solidFill>
                <a:srgbClr val="7030A0"/>
              </a:solidFill>
              <a:latin typeface="NTFPreCursivefk" panose="03000400000000000000" pitchFamily="66" charset="0"/>
            </a:endParaRPr>
          </a:p>
          <a:p>
            <a:r>
              <a:rPr lang="en-GB" sz="2400" dirty="0" smtClean="0">
                <a:solidFill>
                  <a:srgbClr val="7030A0"/>
                </a:solidFill>
                <a:latin typeface="NTFPreCursivefk" panose="03000400000000000000" pitchFamily="66" charset="0"/>
              </a:rPr>
              <a:t>Look at images of cities from the past and now, They might inspire you by seeing how much has changed. </a:t>
            </a:r>
          </a:p>
          <a:p>
            <a:endParaRPr lang="en-GB" sz="2400" dirty="0" smtClean="0">
              <a:solidFill>
                <a:srgbClr val="7030A0"/>
              </a:solidFill>
              <a:latin typeface="NTFPreCursivefk" panose="03000400000000000000" pitchFamily="66" charset="0"/>
            </a:endParaRPr>
          </a:p>
          <a:p>
            <a:endParaRPr lang="en-GB" sz="2400" dirty="0">
              <a:solidFill>
                <a:srgbClr val="7030A0"/>
              </a:solidFill>
              <a:latin typeface="NTFPreCursivefk" panose="03000400000000000000" pitchFamily="66" charset="0"/>
            </a:endParaRPr>
          </a:p>
          <a:p>
            <a:r>
              <a:rPr lang="en-GB" sz="2400" dirty="0" smtClean="0">
                <a:solidFill>
                  <a:srgbClr val="7030A0"/>
                </a:solidFill>
                <a:latin typeface="NTFPreCursivefk" panose="03000400000000000000" pitchFamily="66" charset="0"/>
              </a:rPr>
              <a:t>Look at how food, schools, toys, technology, civil rights might have changed.</a:t>
            </a:r>
          </a:p>
          <a:p>
            <a:endParaRPr lang="en-GB" sz="2400" dirty="0">
              <a:solidFill>
                <a:srgbClr val="7030A0"/>
              </a:solidFill>
              <a:latin typeface="NTFPreCursivefk" panose="03000400000000000000" pitchFamily="66" charset="0"/>
            </a:endParaRPr>
          </a:p>
          <a:p>
            <a:endParaRPr lang="en-GB" sz="2400" dirty="0" smtClean="0">
              <a:solidFill>
                <a:srgbClr val="7030A0"/>
              </a:solidFill>
              <a:latin typeface="NTFPreCursivefk" panose="03000400000000000000" pitchFamily="66" charset="0"/>
            </a:endParaRPr>
          </a:p>
          <a:p>
            <a:endParaRPr lang="en-GB" sz="2400" dirty="0">
              <a:solidFill>
                <a:srgbClr val="7030A0"/>
              </a:solidFill>
              <a:latin typeface="NTFPreCursivefk" panose="03000400000000000000" pitchFamily="66" charset="0"/>
            </a:endParaRPr>
          </a:p>
        </p:txBody>
      </p:sp>
      <p:sp>
        <p:nvSpPr>
          <p:cNvPr id="2" name="Rectangle 1"/>
          <p:cNvSpPr/>
          <p:nvPr/>
        </p:nvSpPr>
        <p:spPr>
          <a:xfrm>
            <a:off x="2883963" y="5306636"/>
            <a:ext cx="6096000" cy="1200329"/>
          </a:xfrm>
          <a:prstGeom prst="rect">
            <a:avLst/>
          </a:prstGeom>
        </p:spPr>
        <p:txBody>
          <a:bodyPr>
            <a:spAutoFit/>
          </a:bodyPr>
          <a:lstStyle/>
          <a:p>
            <a:r>
              <a:rPr lang="en-GB" dirty="0" smtClean="0">
                <a:solidFill>
                  <a:srgbClr val="00B050"/>
                </a:solidFill>
                <a:latin typeface="NTFPreCursivefk" panose="03000400000000000000" pitchFamily="66" charset="0"/>
              </a:rPr>
              <a:t>Images of Liverpool through history…</a:t>
            </a:r>
            <a:endParaRPr lang="en-GB" dirty="0">
              <a:solidFill>
                <a:srgbClr val="00B050"/>
              </a:solidFill>
              <a:latin typeface="NTFPreCursivefk" panose="03000400000000000000" pitchFamily="66" charset="0"/>
              <a:hlinkClick r:id="rId3"/>
            </a:endParaRPr>
          </a:p>
          <a:p>
            <a:endParaRPr lang="en-GB" dirty="0" smtClean="0">
              <a:latin typeface="NTFPreCursivefk" panose="03000400000000000000" pitchFamily="66" charset="0"/>
              <a:hlinkClick r:id="rId3"/>
            </a:endParaRPr>
          </a:p>
          <a:p>
            <a:r>
              <a:rPr lang="en-GB" dirty="0" smtClean="0">
                <a:latin typeface="NTFPreCursivefk" panose="03000400000000000000" pitchFamily="66" charset="0"/>
                <a:hlinkClick r:id="rId3"/>
              </a:rPr>
              <a:t>https</a:t>
            </a:r>
            <a:r>
              <a:rPr lang="en-GB" dirty="0">
                <a:latin typeface="NTFPreCursivefk" panose="03000400000000000000" pitchFamily="66" charset="0"/>
                <a:hlinkClick r:id="rId3"/>
              </a:rPr>
              <a:t>://www.liverpoolmuseums.org.uk/collections/social-history/growing-up-in-photographs</a:t>
            </a:r>
            <a:endParaRPr lang="en-GB" dirty="0">
              <a:latin typeface="NTFPreCursivefk" panose="03000400000000000000" pitchFamily="66" charset="0"/>
            </a:endParaRPr>
          </a:p>
        </p:txBody>
      </p:sp>
    </p:spTree>
    <p:extLst>
      <p:ext uri="{BB962C8B-B14F-4D97-AF65-F5344CB8AC3E}">
        <p14:creationId xmlns:p14="http://schemas.microsoft.com/office/powerpoint/2010/main" val="195221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The world around you</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13" name="TextBox 12"/>
          <p:cNvSpPr txBox="1"/>
          <p:nvPr/>
        </p:nvSpPr>
        <p:spPr>
          <a:xfrm>
            <a:off x="2697744" y="5174798"/>
            <a:ext cx="7171225" cy="461665"/>
          </a:xfrm>
          <a:prstGeom prst="rect">
            <a:avLst/>
          </a:prstGeom>
          <a:noFill/>
        </p:spPr>
        <p:txBody>
          <a:bodyPr wrap="square" rtlCol="0">
            <a:spAutoFit/>
          </a:bodyPr>
          <a:lstStyle/>
          <a:p>
            <a:r>
              <a:rPr lang="en-GB" sz="2400" dirty="0" smtClean="0">
                <a:solidFill>
                  <a:srgbClr val="00B050"/>
                </a:solidFill>
                <a:latin typeface="NTFPreCursivefk" panose="03000400000000000000" pitchFamily="66" charset="0"/>
              </a:rPr>
              <a:t>Ged Quinn’s futurist landscape. Could this inspire you?</a:t>
            </a:r>
            <a:endParaRPr lang="en-GB" sz="2400" dirty="0">
              <a:solidFill>
                <a:srgbClr val="00B050"/>
              </a:solidFill>
              <a:latin typeface="NTFPreCursivefk" panose="03000400000000000000" pitchFamily="66" charset="0"/>
            </a:endParaRPr>
          </a:p>
        </p:txBody>
      </p:sp>
      <p:pic>
        <p:nvPicPr>
          <p:cNvPr id="2050" name="Picture 2" descr="http://www.docbrown.info/docspics/lakes/liverpool/P7219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402" y="1242298"/>
            <a:ext cx="5317762" cy="341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6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The world around you</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13" name="TextBox 12"/>
          <p:cNvSpPr txBox="1"/>
          <p:nvPr/>
        </p:nvSpPr>
        <p:spPr>
          <a:xfrm>
            <a:off x="803628" y="1804580"/>
            <a:ext cx="10391241" cy="4770537"/>
          </a:xfrm>
          <a:prstGeom prst="rect">
            <a:avLst/>
          </a:prstGeom>
          <a:noFill/>
        </p:spPr>
        <p:txBody>
          <a:bodyPr wrap="square" rtlCol="0">
            <a:spAutoFit/>
          </a:bodyPr>
          <a:lstStyle/>
          <a:p>
            <a:r>
              <a:rPr lang="en-GB" sz="3200" dirty="0" smtClean="0">
                <a:solidFill>
                  <a:srgbClr val="00B050"/>
                </a:solidFill>
                <a:latin typeface="NTFPreCursivefk" panose="03000400000000000000" pitchFamily="66" charset="0"/>
              </a:rPr>
              <a:t>Add on task…</a:t>
            </a:r>
          </a:p>
          <a:p>
            <a:endParaRPr lang="en-GB" sz="3200" dirty="0">
              <a:solidFill>
                <a:srgbClr val="00B050"/>
              </a:solidFill>
              <a:latin typeface="NTFPreCursivefk" panose="03000400000000000000" pitchFamily="66" charset="0"/>
            </a:endParaRPr>
          </a:p>
          <a:p>
            <a:r>
              <a:rPr lang="en-GB" sz="2400" dirty="0" smtClean="0">
                <a:solidFill>
                  <a:srgbClr val="0070C0"/>
                </a:solidFill>
                <a:latin typeface="NTFPreCursivefk" panose="03000400000000000000" pitchFamily="66" charset="0"/>
              </a:rPr>
              <a:t>So much has changed since the beginning of time, but in the last 150 years we have seen the biggest technological developments. Why not research how something you use daily might have changed over years. Create a fact sheet or poster about your research.</a:t>
            </a:r>
          </a:p>
          <a:p>
            <a:endParaRPr lang="en-GB" sz="2400" dirty="0">
              <a:solidFill>
                <a:srgbClr val="0070C0"/>
              </a:solidFill>
              <a:latin typeface="NTFPreCursivefk" panose="03000400000000000000" pitchFamily="66" charset="0"/>
            </a:endParaRPr>
          </a:p>
          <a:p>
            <a:r>
              <a:rPr lang="en-GB" sz="2400" dirty="0" smtClean="0">
                <a:solidFill>
                  <a:srgbClr val="FF33CC"/>
                </a:solidFill>
                <a:latin typeface="NTFPreCursivefk" panose="03000400000000000000" pitchFamily="66" charset="0"/>
              </a:rPr>
              <a:t>Examples of what to research…</a:t>
            </a:r>
          </a:p>
          <a:p>
            <a:pPr marL="342900" indent="-342900">
              <a:buFont typeface="Arial" panose="020B0604020202020204" pitchFamily="34" charset="0"/>
              <a:buChar char="•"/>
            </a:pPr>
            <a:r>
              <a:rPr lang="en-GB" sz="2400" dirty="0">
                <a:solidFill>
                  <a:srgbClr val="FF33CC"/>
                </a:solidFill>
                <a:latin typeface="NTFPreCursivefk" panose="03000400000000000000" pitchFamily="66" charset="0"/>
              </a:rPr>
              <a:t>Phones</a:t>
            </a:r>
          </a:p>
          <a:p>
            <a:pPr marL="342900" indent="-342900">
              <a:buFont typeface="Arial" panose="020B0604020202020204" pitchFamily="34" charset="0"/>
              <a:buChar char="•"/>
            </a:pPr>
            <a:r>
              <a:rPr lang="en-GB" sz="2400" dirty="0">
                <a:solidFill>
                  <a:srgbClr val="FF33CC"/>
                </a:solidFill>
                <a:latin typeface="NTFPreCursivefk" panose="03000400000000000000" pitchFamily="66" charset="0"/>
              </a:rPr>
              <a:t>TV</a:t>
            </a:r>
          </a:p>
          <a:p>
            <a:pPr marL="342900" indent="-342900">
              <a:buFont typeface="Arial" panose="020B0604020202020204" pitchFamily="34" charset="0"/>
              <a:buChar char="•"/>
            </a:pPr>
            <a:r>
              <a:rPr lang="en-GB" sz="2400" dirty="0">
                <a:solidFill>
                  <a:srgbClr val="FF33CC"/>
                </a:solidFill>
                <a:latin typeface="NTFPreCursivefk" panose="03000400000000000000" pitchFamily="66" charset="0"/>
              </a:rPr>
              <a:t>Internet/computers</a:t>
            </a:r>
          </a:p>
          <a:p>
            <a:pPr marL="342900" indent="-342900">
              <a:buFont typeface="Arial" panose="020B0604020202020204" pitchFamily="34" charset="0"/>
              <a:buChar char="•"/>
            </a:pPr>
            <a:r>
              <a:rPr lang="en-GB" sz="2400" dirty="0">
                <a:solidFill>
                  <a:srgbClr val="FF33CC"/>
                </a:solidFill>
                <a:latin typeface="NTFPreCursivefk" panose="03000400000000000000" pitchFamily="66" charset="0"/>
              </a:rPr>
              <a:t>Travel – cars, aeroplanes, boats.</a:t>
            </a:r>
          </a:p>
          <a:p>
            <a:pPr marL="342900" indent="-342900">
              <a:buFont typeface="Arial" panose="020B0604020202020204" pitchFamily="34" charset="0"/>
              <a:buChar char="•"/>
            </a:pPr>
            <a:r>
              <a:rPr lang="en-GB" sz="2400" dirty="0">
                <a:solidFill>
                  <a:srgbClr val="FF33CC"/>
                </a:solidFill>
                <a:latin typeface="NTFPreCursivefk" panose="03000400000000000000" pitchFamily="66" charset="0"/>
              </a:rPr>
              <a:t>Games consoles </a:t>
            </a:r>
          </a:p>
        </p:txBody>
      </p:sp>
      <p:pic>
        <p:nvPicPr>
          <p:cNvPr id="3074" name="Picture 2" descr="https://encrypted-tbn0.gstatic.com/images?q=tbn:ANd9GcQlm44lv1ERXIrUyKK09H9RPyYSe7xZeGd9PzTZ5r5HBLGxzQpcCN-jXlRCipE:https://venturebeat.com/wp-content/uploads/2019/11/nintendo-64.jpg%3Ffit%3D1280%252C1016%26strip%3Dall&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014" y="4190663"/>
            <a:ext cx="15430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0.gstatic.com/images?q=tbn:ANd9GcQCI8waZhpBXEgRCn4A4Ar2HNbeoblFBscXp1y8C1wiO_gGRWUKL-JDu2HZrxo:https://images.pushsquare.com/8658cb2351185/ps5-release-date-guide.900x.jpg&a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5800" y="4165590"/>
            <a:ext cx="218740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SEaZQXgDb1ogH99HrSKCeYMIpHnHGCRnYGVbooyAvWx4cZH_LbgBQSho1-Aw:https://upload.wikimedia.org/wikipedia/commons/c/c2/Xbox-Console-Set.png&am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2030" y="4189848"/>
            <a:ext cx="2636804" cy="120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1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7994222" cy="1015663"/>
          </a:xfrm>
          <a:prstGeom prst="rect">
            <a:avLst/>
          </a:prstGeom>
          <a:noFill/>
        </p:spPr>
        <p:txBody>
          <a:bodyPr wrap="square" rtlCol="0">
            <a:spAutoFit/>
          </a:bodyPr>
          <a:lstStyle/>
          <a:p>
            <a:r>
              <a:rPr lang="en-GB" sz="6000" dirty="0" smtClean="0">
                <a:solidFill>
                  <a:srgbClr val="FF6600"/>
                </a:solidFill>
                <a:latin typeface="NTFPreCursivefk" panose="03000400000000000000" pitchFamily="66" charset="0"/>
              </a:rPr>
              <a:t>Changes – Day 5</a:t>
            </a:r>
            <a:endParaRPr lang="en-GB" sz="6000" dirty="0">
              <a:solidFill>
                <a:srgbClr val="FF6600"/>
              </a:solidFill>
              <a:latin typeface="NTFPreCursivefk" panose="03000400000000000000"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88" y="182400"/>
            <a:ext cx="1117307" cy="1117307"/>
          </a:xfrm>
          <a:prstGeom prst="rect">
            <a:avLst/>
          </a:prstGeom>
        </p:spPr>
      </p:pic>
      <p:pic>
        <p:nvPicPr>
          <p:cNvPr id="2" name="Picture 1"/>
          <p:cNvPicPr>
            <a:picLocks noChangeAspect="1"/>
          </p:cNvPicPr>
          <p:nvPr/>
        </p:nvPicPr>
        <p:blipFill>
          <a:blip r:embed="rId3"/>
          <a:stretch>
            <a:fillRect/>
          </a:stretch>
        </p:blipFill>
        <p:spPr>
          <a:xfrm>
            <a:off x="1887560" y="2447787"/>
            <a:ext cx="1847850" cy="2066925"/>
          </a:xfrm>
          <a:prstGeom prst="rect">
            <a:avLst/>
          </a:prstGeom>
        </p:spPr>
      </p:pic>
      <p:pic>
        <p:nvPicPr>
          <p:cNvPr id="3" name="Picture 2"/>
          <p:cNvPicPr>
            <a:picLocks noChangeAspect="1"/>
          </p:cNvPicPr>
          <p:nvPr/>
        </p:nvPicPr>
        <p:blipFill>
          <a:blip r:embed="rId4"/>
          <a:stretch>
            <a:fillRect/>
          </a:stretch>
        </p:blipFill>
        <p:spPr>
          <a:xfrm>
            <a:off x="5609136" y="2447789"/>
            <a:ext cx="1964602" cy="2066925"/>
          </a:xfrm>
          <a:prstGeom prst="rect">
            <a:avLst/>
          </a:prstGeom>
        </p:spPr>
      </p:pic>
      <p:pic>
        <p:nvPicPr>
          <p:cNvPr id="5" name="Picture 4"/>
          <p:cNvPicPr>
            <a:picLocks noChangeAspect="1"/>
          </p:cNvPicPr>
          <p:nvPr/>
        </p:nvPicPr>
        <p:blipFill>
          <a:blip r:embed="rId5"/>
          <a:stretch>
            <a:fillRect/>
          </a:stretch>
        </p:blipFill>
        <p:spPr>
          <a:xfrm>
            <a:off x="7573738" y="2447789"/>
            <a:ext cx="2046858" cy="2066925"/>
          </a:xfrm>
          <a:prstGeom prst="rect">
            <a:avLst/>
          </a:prstGeom>
        </p:spPr>
      </p:pic>
      <p:pic>
        <p:nvPicPr>
          <p:cNvPr id="6" name="Picture 5"/>
          <p:cNvPicPr>
            <a:picLocks noChangeAspect="1"/>
          </p:cNvPicPr>
          <p:nvPr/>
        </p:nvPicPr>
        <p:blipFill>
          <a:blip r:embed="rId6"/>
          <a:stretch>
            <a:fillRect/>
          </a:stretch>
        </p:blipFill>
        <p:spPr>
          <a:xfrm>
            <a:off x="3709533" y="2447788"/>
            <a:ext cx="1899603" cy="2066925"/>
          </a:xfrm>
          <a:prstGeom prst="rect">
            <a:avLst/>
          </a:prstGeom>
        </p:spPr>
      </p:pic>
    </p:spTree>
    <p:extLst>
      <p:ext uri="{BB962C8B-B14F-4D97-AF65-F5344CB8AC3E}">
        <p14:creationId xmlns:p14="http://schemas.microsoft.com/office/powerpoint/2010/main" val="274771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Worry Dolls</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pic>
        <p:nvPicPr>
          <p:cNvPr id="6" name="Picture 5"/>
          <p:cNvPicPr>
            <a:picLocks noChangeAspect="1"/>
          </p:cNvPicPr>
          <p:nvPr/>
        </p:nvPicPr>
        <p:blipFill>
          <a:blip r:embed="rId3"/>
          <a:stretch>
            <a:fillRect/>
          </a:stretch>
        </p:blipFill>
        <p:spPr>
          <a:xfrm>
            <a:off x="1262024" y="2233748"/>
            <a:ext cx="801301" cy="896301"/>
          </a:xfrm>
          <a:prstGeom prst="rect">
            <a:avLst/>
          </a:prstGeom>
        </p:spPr>
      </p:pic>
      <p:pic>
        <p:nvPicPr>
          <p:cNvPr id="8" name="Picture 7"/>
          <p:cNvPicPr>
            <a:picLocks noChangeAspect="1"/>
          </p:cNvPicPr>
          <p:nvPr/>
        </p:nvPicPr>
        <p:blipFill>
          <a:blip r:embed="rId4"/>
          <a:stretch>
            <a:fillRect/>
          </a:stretch>
        </p:blipFill>
        <p:spPr>
          <a:xfrm>
            <a:off x="1262024" y="3997235"/>
            <a:ext cx="807052" cy="849086"/>
          </a:xfrm>
          <a:prstGeom prst="rect">
            <a:avLst/>
          </a:prstGeom>
        </p:spPr>
      </p:pic>
      <p:pic>
        <p:nvPicPr>
          <p:cNvPr id="11" name="Picture 10"/>
          <p:cNvPicPr>
            <a:picLocks noChangeAspect="1"/>
          </p:cNvPicPr>
          <p:nvPr/>
        </p:nvPicPr>
        <p:blipFill>
          <a:blip r:embed="rId5"/>
          <a:stretch>
            <a:fillRect/>
          </a:stretch>
        </p:blipFill>
        <p:spPr>
          <a:xfrm>
            <a:off x="1262024" y="4799102"/>
            <a:ext cx="784115" cy="791802"/>
          </a:xfrm>
          <a:prstGeom prst="rect">
            <a:avLst/>
          </a:prstGeom>
        </p:spPr>
      </p:pic>
      <p:pic>
        <p:nvPicPr>
          <p:cNvPr id="12" name="Picture 11"/>
          <p:cNvPicPr>
            <a:picLocks noChangeAspect="1"/>
          </p:cNvPicPr>
          <p:nvPr/>
        </p:nvPicPr>
        <p:blipFill>
          <a:blip r:embed="rId6"/>
          <a:stretch>
            <a:fillRect/>
          </a:stretch>
        </p:blipFill>
        <p:spPr>
          <a:xfrm>
            <a:off x="1262024" y="3130049"/>
            <a:ext cx="796985" cy="867185"/>
          </a:xfrm>
          <a:prstGeom prst="rect">
            <a:avLst/>
          </a:prstGeom>
        </p:spPr>
      </p:pic>
      <p:sp>
        <p:nvSpPr>
          <p:cNvPr id="13" name="TextBox 12"/>
          <p:cNvSpPr txBox="1"/>
          <p:nvPr/>
        </p:nvSpPr>
        <p:spPr>
          <a:xfrm>
            <a:off x="2268779" y="2681898"/>
            <a:ext cx="8991403" cy="2308324"/>
          </a:xfrm>
          <a:prstGeom prst="rect">
            <a:avLst/>
          </a:prstGeom>
          <a:noFill/>
        </p:spPr>
        <p:txBody>
          <a:bodyPr wrap="square" rtlCol="0">
            <a:spAutoFit/>
          </a:bodyPr>
          <a:lstStyle/>
          <a:p>
            <a:r>
              <a:rPr lang="en-GB" sz="2400" dirty="0" smtClean="0">
                <a:solidFill>
                  <a:srgbClr val="7030A0"/>
                </a:solidFill>
                <a:latin typeface="NTFPreCursivefk" panose="03000400000000000000" pitchFamily="66" charset="0"/>
              </a:rPr>
              <a:t>With all of the changes in the world at the moment and with school, we can all get a little worried. </a:t>
            </a:r>
          </a:p>
          <a:p>
            <a:endParaRPr lang="en-GB" sz="2400" dirty="0">
              <a:solidFill>
                <a:srgbClr val="7030A0"/>
              </a:solidFill>
              <a:latin typeface="NTFPreCursivefk" panose="03000400000000000000" pitchFamily="66" charset="0"/>
            </a:endParaRPr>
          </a:p>
          <a:p>
            <a:r>
              <a:rPr lang="en-GB" sz="2400" dirty="0" smtClean="0">
                <a:solidFill>
                  <a:srgbClr val="7030A0"/>
                </a:solidFill>
                <a:latin typeface="NTFPreCursivefk" panose="03000400000000000000" pitchFamily="66" charset="0"/>
              </a:rPr>
              <a:t>Today you will make Guatemalan Worry Dolls.</a:t>
            </a:r>
          </a:p>
          <a:p>
            <a:endParaRPr lang="en-GB" sz="2400" dirty="0">
              <a:solidFill>
                <a:srgbClr val="7030A0"/>
              </a:solidFill>
              <a:latin typeface="NTFPreCursivefk" panose="03000400000000000000" pitchFamily="66" charset="0"/>
            </a:endParaRPr>
          </a:p>
          <a:p>
            <a:r>
              <a:rPr lang="en-GB" sz="2400" dirty="0" smtClean="0">
                <a:solidFill>
                  <a:srgbClr val="7030A0"/>
                </a:solidFill>
                <a:latin typeface="NTFPreCursivefk" panose="03000400000000000000" pitchFamily="66" charset="0"/>
              </a:rPr>
              <a:t>Being creative and talking about worries is always helpful, today we wil</a:t>
            </a:r>
            <a:r>
              <a:rPr lang="en-GB" sz="2400" dirty="0" smtClean="0">
                <a:solidFill>
                  <a:srgbClr val="7030A0"/>
                </a:solidFill>
                <a:latin typeface="NTFPreCursivefk" panose="03000400000000000000" pitchFamily="66" charset="0"/>
              </a:rPr>
              <a:t>l do both!</a:t>
            </a:r>
            <a:endParaRPr lang="en-GB" sz="2400" dirty="0" smtClean="0">
              <a:solidFill>
                <a:srgbClr val="7030A0"/>
              </a:solidFill>
              <a:latin typeface="NTFPreCursivefk" panose="03000400000000000000" pitchFamily="66" charset="0"/>
            </a:endParaRPr>
          </a:p>
        </p:txBody>
      </p:sp>
    </p:spTree>
    <p:extLst>
      <p:ext uri="{BB962C8B-B14F-4D97-AF65-F5344CB8AC3E}">
        <p14:creationId xmlns:p14="http://schemas.microsoft.com/office/powerpoint/2010/main" val="235719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6234546"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Create your own timeline…</a:t>
            </a:r>
            <a:endParaRPr lang="en-GB" sz="4400" dirty="0">
              <a:solidFill>
                <a:srgbClr val="FF6600"/>
              </a:solidFill>
              <a:latin typeface="NTFPreCursivefk" panose="03000400000000000000" pitchFamily="66" charset="0"/>
            </a:endParaRPr>
          </a:p>
        </p:txBody>
      </p:sp>
      <p:pic>
        <p:nvPicPr>
          <p:cNvPr id="2" name="Picture 1"/>
          <p:cNvPicPr>
            <a:picLocks noChangeAspect="1"/>
          </p:cNvPicPr>
          <p:nvPr/>
        </p:nvPicPr>
        <p:blipFill>
          <a:blip r:embed="rId2"/>
          <a:stretch>
            <a:fillRect/>
          </a:stretch>
        </p:blipFill>
        <p:spPr>
          <a:xfrm>
            <a:off x="1262024" y="2233748"/>
            <a:ext cx="801301" cy="896301"/>
          </a:xfrm>
          <a:prstGeom prst="rect">
            <a:avLst/>
          </a:prstGeom>
        </p:spPr>
      </p:pic>
      <p:pic>
        <p:nvPicPr>
          <p:cNvPr id="3" name="Picture 2"/>
          <p:cNvPicPr>
            <a:picLocks noChangeAspect="1"/>
          </p:cNvPicPr>
          <p:nvPr/>
        </p:nvPicPr>
        <p:blipFill>
          <a:blip r:embed="rId3"/>
          <a:stretch>
            <a:fillRect/>
          </a:stretch>
        </p:blipFill>
        <p:spPr>
          <a:xfrm>
            <a:off x="1262024" y="3997235"/>
            <a:ext cx="807052" cy="849086"/>
          </a:xfrm>
          <a:prstGeom prst="rect">
            <a:avLst/>
          </a:prstGeom>
        </p:spPr>
      </p:pic>
      <p:pic>
        <p:nvPicPr>
          <p:cNvPr id="5" name="Picture 4"/>
          <p:cNvPicPr>
            <a:picLocks noChangeAspect="1"/>
          </p:cNvPicPr>
          <p:nvPr/>
        </p:nvPicPr>
        <p:blipFill>
          <a:blip r:embed="rId4"/>
          <a:stretch>
            <a:fillRect/>
          </a:stretch>
        </p:blipFill>
        <p:spPr>
          <a:xfrm>
            <a:off x="1262024" y="4799102"/>
            <a:ext cx="784115" cy="791802"/>
          </a:xfrm>
          <a:prstGeom prst="rect">
            <a:avLst/>
          </a:prstGeom>
        </p:spPr>
      </p:pic>
      <p:pic>
        <p:nvPicPr>
          <p:cNvPr id="6" name="Picture 5"/>
          <p:cNvPicPr>
            <a:picLocks noChangeAspect="1"/>
          </p:cNvPicPr>
          <p:nvPr/>
        </p:nvPicPr>
        <p:blipFill>
          <a:blip r:embed="rId5"/>
          <a:stretch>
            <a:fillRect/>
          </a:stretch>
        </p:blipFill>
        <p:spPr>
          <a:xfrm>
            <a:off x="1262024" y="3130049"/>
            <a:ext cx="796985" cy="86718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9" name="TextBox 8"/>
          <p:cNvSpPr txBox="1"/>
          <p:nvPr/>
        </p:nvSpPr>
        <p:spPr>
          <a:xfrm>
            <a:off x="2569225" y="2162879"/>
            <a:ext cx="8991403" cy="3539430"/>
          </a:xfrm>
          <a:prstGeom prst="rect">
            <a:avLst/>
          </a:prstGeom>
          <a:noFill/>
        </p:spPr>
        <p:txBody>
          <a:bodyPr wrap="square" rtlCol="0">
            <a:spAutoFit/>
          </a:bodyPr>
          <a:lstStyle/>
          <a:p>
            <a:r>
              <a:rPr lang="en-GB" sz="2800" dirty="0" smtClean="0">
                <a:solidFill>
                  <a:srgbClr val="00B050"/>
                </a:solidFill>
                <a:latin typeface="NTFPreCursivefk" panose="03000400000000000000" pitchFamily="66" charset="0"/>
              </a:rPr>
              <a:t>Soon you will be going in to a new year group in school and for some of you, moving to a new school.</a:t>
            </a:r>
          </a:p>
          <a:p>
            <a:endParaRPr lang="en-GB" sz="2800" dirty="0">
              <a:solidFill>
                <a:srgbClr val="00B050"/>
              </a:solidFill>
              <a:latin typeface="NTFPreCursivefk" panose="03000400000000000000" pitchFamily="66" charset="0"/>
            </a:endParaRPr>
          </a:p>
          <a:p>
            <a:r>
              <a:rPr lang="en-GB" sz="2800" dirty="0" smtClean="0">
                <a:solidFill>
                  <a:srgbClr val="0070C0"/>
                </a:solidFill>
                <a:latin typeface="NTFPreCursivefk" panose="03000400000000000000" pitchFamily="66" charset="0"/>
              </a:rPr>
              <a:t>Today you will create a timeline for your time at </a:t>
            </a:r>
            <a:r>
              <a:rPr lang="en-GB" sz="2800" dirty="0" err="1" smtClean="0">
                <a:solidFill>
                  <a:srgbClr val="0070C0"/>
                </a:solidFill>
                <a:latin typeface="NTFPreCursivefk" panose="03000400000000000000" pitchFamily="66" charset="0"/>
              </a:rPr>
              <a:t>Greenbank</a:t>
            </a:r>
            <a:r>
              <a:rPr lang="en-GB" sz="2800" dirty="0" smtClean="0">
                <a:solidFill>
                  <a:srgbClr val="0070C0"/>
                </a:solidFill>
                <a:latin typeface="NTFPreCursivefk" panose="03000400000000000000" pitchFamily="66" charset="0"/>
              </a:rPr>
              <a:t> or any other schools you may have been to.</a:t>
            </a:r>
          </a:p>
          <a:p>
            <a:endParaRPr lang="en-GB" sz="2800" dirty="0">
              <a:solidFill>
                <a:srgbClr val="7030A0"/>
              </a:solidFill>
              <a:latin typeface="NTFPreCursivefk" panose="03000400000000000000" pitchFamily="66" charset="0"/>
            </a:endParaRPr>
          </a:p>
          <a:p>
            <a:r>
              <a:rPr lang="en-GB" sz="2800" dirty="0" smtClean="0">
                <a:solidFill>
                  <a:srgbClr val="7030A0"/>
                </a:solidFill>
                <a:latin typeface="NTFPreCursivefk" panose="03000400000000000000" pitchFamily="66" charset="0"/>
              </a:rPr>
              <a:t>Timelines are used to show events through History in chronological order. </a:t>
            </a:r>
            <a:endParaRPr lang="en-GB" sz="2000" dirty="0" smtClean="0">
              <a:solidFill>
                <a:srgbClr val="7030A0"/>
              </a:solidFill>
              <a:latin typeface="NTFPreCursivefk" panose="03000400000000000000" pitchFamily="66" charset="0"/>
            </a:endParaRPr>
          </a:p>
        </p:txBody>
      </p:sp>
    </p:spTree>
    <p:extLst>
      <p:ext uri="{BB962C8B-B14F-4D97-AF65-F5344CB8AC3E}">
        <p14:creationId xmlns:p14="http://schemas.microsoft.com/office/powerpoint/2010/main" val="38294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Worry Dolls</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13" name="TextBox 12"/>
          <p:cNvSpPr txBox="1"/>
          <p:nvPr/>
        </p:nvSpPr>
        <p:spPr>
          <a:xfrm>
            <a:off x="4846320" y="2338251"/>
            <a:ext cx="6884125" cy="3539430"/>
          </a:xfrm>
          <a:prstGeom prst="rect">
            <a:avLst/>
          </a:prstGeom>
          <a:noFill/>
        </p:spPr>
        <p:txBody>
          <a:bodyPr wrap="square" rtlCol="0">
            <a:spAutoFit/>
          </a:bodyPr>
          <a:lstStyle/>
          <a:p>
            <a:r>
              <a:rPr lang="en-GB" sz="2800" dirty="0">
                <a:solidFill>
                  <a:srgbClr val="FF33CC"/>
                </a:solidFill>
                <a:latin typeface="NTFPreCursivefk" panose="03000400000000000000" pitchFamily="66" charset="0"/>
              </a:rPr>
              <a:t>Worry dolls are handmade dolls, most often made in Guatemala from wire, wool and small pieces of fabric. The dolls are often tiny, though Western versions can be much larger. Traditionally, the dolls are given to children to help them with their worries. Children will share their concerns with the dolls and then place them under their pillows where the worries will go away over night.</a:t>
            </a:r>
          </a:p>
        </p:txBody>
      </p:sp>
      <p:pic>
        <p:nvPicPr>
          <p:cNvPr id="4098" name="Picture 2" descr="Guatemalan Worry Dolls in a Box - Turtle Island Im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64" y="2429691"/>
            <a:ext cx="4418950" cy="344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9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Worry Dolls</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13" name="TextBox 12"/>
          <p:cNvSpPr txBox="1"/>
          <p:nvPr/>
        </p:nvSpPr>
        <p:spPr>
          <a:xfrm>
            <a:off x="4846320" y="2429691"/>
            <a:ext cx="6884125" cy="2246769"/>
          </a:xfrm>
          <a:prstGeom prst="rect">
            <a:avLst/>
          </a:prstGeom>
          <a:noFill/>
        </p:spPr>
        <p:txBody>
          <a:bodyPr wrap="square" rtlCol="0">
            <a:spAutoFit/>
          </a:bodyPr>
          <a:lstStyle/>
          <a:p>
            <a:r>
              <a:rPr lang="en-GB" sz="2800" dirty="0" smtClean="0">
                <a:solidFill>
                  <a:srgbClr val="00B050"/>
                </a:solidFill>
                <a:latin typeface="NTFPreCursivefk" panose="03000400000000000000" pitchFamily="66" charset="0"/>
              </a:rPr>
              <a:t>To begin…</a:t>
            </a:r>
          </a:p>
          <a:p>
            <a:endParaRPr lang="en-GB" sz="2800" dirty="0">
              <a:solidFill>
                <a:srgbClr val="00B050"/>
              </a:solidFill>
              <a:latin typeface="NTFPreCursivefk" panose="03000400000000000000" pitchFamily="66" charset="0"/>
            </a:endParaRPr>
          </a:p>
          <a:p>
            <a:r>
              <a:rPr lang="en-GB" sz="2800" dirty="0" smtClean="0">
                <a:solidFill>
                  <a:srgbClr val="00B050"/>
                </a:solidFill>
                <a:latin typeface="NTFPreCursivefk" panose="03000400000000000000" pitchFamily="66" charset="0"/>
              </a:rPr>
              <a:t>Do you have any worries? </a:t>
            </a:r>
          </a:p>
          <a:p>
            <a:r>
              <a:rPr lang="en-GB" sz="2800" dirty="0" smtClean="0">
                <a:solidFill>
                  <a:srgbClr val="00B050"/>
                </a:solidFill>
                <a:latin typeface="NTFPreCursivefk" panose="03000400000000000000" pitchFamily="66" charset="0"/>
              </a:rPr>
              <a:t>Have a think about them.</a:t>
            </a:r>
          </a:p>
          <a:p>
            <a:r>
              <a:rPr lang="en-GB" sz="2800" dirty="0" smtClean="0">
                <a:solidFill>
                  <a:srgbClr val="00B050"/>
                </a:solidFill>
                <a:latin typeface="NTFPreCursivefk" panose="03000400000000000000" pitchFamily="66" charset="0"/>
              </a:rPr>
              <a:t>What would help this worry go away?</a:t>
            </a:r>
            <a:endParaRPr lang="en-GB" sz="2800" dirty="0">
              <a:solidFill>
                <a:srgbClr val="00B050"/>
              </a:solidFill>
              <a:latin typeface="NTFPreCursivefk" panose="03000400000000000000" pitchFamily="66" charset="0"/>
            </a:endParaRPr>
          </a:p>
        </p:txBody>
      </p:sp>
      <p:pic>
        <p:nvPicPr>
          <p:cNvPr id="4098" name="Picture 2" descr="Guatemalan Worry Dolls in a Box - Turtle Island Im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64" y="2429691"/>
            <a:ext cx="4418950" cy="344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Worry Dolls</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13" name="TextBox 12"/>
          <p:cNvSpPr txBox="1"/>
          <p:nvPr/>
        </p:nvSpPr>
        <p:spPr>
          <a:xfrm>
            <a:off x="4232366" y="2168434"/>
            <a:ext cx="6884125" cy="3046988"/>
          </a:xfrm>
          <a:prstGeom prst="rect">
            <a:avLst/>
          </a:prstGeom>
          <a:noFill/>
        </p:spPr>
        <p:txBody>
          <a:bodyPr wrap="square" rtlCol="0">
            <a:spAutoFit/>
          </a:bodyPr>
          <a:lstStyle/>
          <a:p>
            <a:r>
              <a:rPr lang="en-GB" sz="2400" dirty="0" smtClean="0">
                <a:solidFill>
                  <a:srgbClr val="00B050"/>
                </a:solidFill>
                <a:latin typeface="NTFPreCursivefk" panose="03000400000000000000" pitchFamily="66" charset="0"/>
              </a:rPr>
              <a:t>Now make your worry dolls.</a:t>
            </a:r>
          </a:p>
          <a:p>
            <a:endParaRPr lang="en-GB" sz="2400" dirty="0">
              <a:solidFill>
                <a:srgbClr val="00B050"/>
              </a:solidFill>
              <a:latin typeface="NTFPreCursivefk" panose="03000400000000000000" pitchFamily="66" charset="0"/>
            </a:endParaRPr>
          </a:p>
          <a:p>
            <a:r>
              <a:rPr lang="en-GB" sz="2400" dirty="0" smtClean="0">
                <a:solidFill>
                  <a:srgbClr val="00B050"/>
                </a:solidFill>
                <a:latin typeface="NTFPreCursivefk" panose="03000400000000000000" pitchFamily="66" charset="0"/>
              </a:rPr>
              <a:t>Use any materials you can find and the link below to help with some techniques.</a:t>
            </a:r>
          </a:p>
          <a:p>
            <a:endParaRPr lang="en-GB" sz="2400" dirty="0">
              <a:solidFill>
                <a:srgbClr val="00B050"/>
              </a:solidFill>
              <a:latin typeface="NTFPreCursivefk" panose="03000400000000000000" pitchFamily="66" charset="0"/>
            </a:endParaRPr>
          </a:p>
          <a:p>
            <a:r>
              <a:rPr lang="en-GB" sz="2400" dirty="0">
                <a:latin typeface="NTFPreCursivefk" panose="03000400000000000000" pitchFamily="66" charset="0"/>
                <a:hlinkClick r:id="rId3"/>
              </a:rPr>
              <a:t>https://www.accessart.org.uk/worrydolls</a:t>
            </a:r>
            <a:r>
              <a:rPr lang="en-GB" sz="2400" dirty="0" smtClean="0">
                <a:latin typeface="NTFPreCursivefk" panose="03000400000000000000" pitchFamily="66" charset="0"/>
                <a:hlinkClick r:id="rId3"/>
              </a:rPr>
              <a:t>/</a:t>
            </a:r>
            <a:endParaRPr lang="en-GB" sz="2400" dirty="0" smtClean="0">
              <a:latin typeface="NTFPreCursivefk" panose="03000400000000000000" pitchFamily="66" charset="0"/>
            </a:endParaRPr>
          </a:p>
          <a:p>
            <a:endParaRPr lang="en-GB" sz="2400" dirty="0">
              <a:solidFill>
                <a:srgbClr val="00B050"/>
              </a:solidFill>
              <a:latin typeface="NTFPreCursivefk" panose="03000400000000000000" pitchFamily="66" charset="0"/>
            </a:endParaRPr>
          </a:p>
          <a:p>
            <a:r>
              <a:rPr lang="en-GB" sz="2400" dirty="0">
                <a:latin typeface="NTFPreCursivefk" panose="03000400000000000000" pitchFamily="66" charset="0"/>
                <a:hlinkClick r:id="rId4"/>
              </a:rPr>
              <a:t>https://www.youtube.com/watch?v=JJWmReMZSAA</a:t>
            </a:r>
            <a:r>
              <a:rPr lang="en-GB" sz="2400" dirty="0" smtClean="0">
                <a:solidFill>
                  <a:srgbClr val="00B050"/>
                </a:solidFill>
                <a:latin typeface="NTFPreCursivefk" panose="03000400000000000000" pitchFamily="66" charset="0"/>
              </a:rPr>
              <a:t> </a:t>
            </a:r>
            <a:endParaRPr lang="en-GB" sz="2400" dirty="0">
              <a:solidFill>
                <a:srgbClr val="00B050"/>
              </a:solidFill>
              <a:latin typeface="NTFPreCursivefk" panose="03000400000000000000" pitchFamily="66" charset="0"/>
            </a:endParaRPr>
          </a:p>
        </p:txBody>
      </p:sp>
      <p:pic>
        <p:nvPicPr>
          <p:cNvPr id="5122" name="Picture 2" descr="Guatemalan Worry Dol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1227" y="2168434"/>
            <a:ext cx="2698355" cy="404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0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769441"/>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Worry Dolls</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13" name="TextBox 12"/>
          <p:cNvSpPr txBox="1"/>
          <p:nvPr/>
        </p:nvSpPr>
        <p:spPr>
          <a:xfrm>
            <a:off x="5486400" y="2111188"/>
            <a:ext cx="5630091" cy="4212230"/>
          </a:xfrm>
          <a:prstGeom prst="rect">
            <a:avLst/>
          </a:prstGeom>
          <a:noFill/>
        </p:spPr>
        <p:txBody>
          <a:bodyPr wrap="square" rtlCol="0">
            <a:spAutoFit/>
          </a:bodyPr>
          <a:lstStyle/>
          <a:p>
            <a:r>
              <a:rPr lang="en-GB" sz="2400" dirty="0" smtClean="0">
                <a:solidFill>
                  <a:srgbClr val="00B050"/>
                </a:solidFill>
                <a:latin typeface="NTFPreCursivefk" panose="03000400000000000000" pitchFamily="66" charset="0"/>
              </a:rPr>
              <a:t>Where is Guatemala? </a:t>
            </a:r>
          </a:p>
          <a:p>
            <a:endParaRPr lang="en-GB" sz="2400" dirty="0">
              <a:solidFill>
                <a:srgbClr val="00B050"/>
              </a:solidFill>
              <a:latin typeface="NTFPreCursivefk" panose="03000400000000000000" pitchFamily="66" charset="0"/>
            </a:endParaRPr>
          </a:p>
          <a:p>
            <a:r>
              <a:rPr lang="en-GB" sz="2400" dirty="0" smtClean="0">
                <a:solidFill>
                  <a:srgbClr val="00B050"/>
                </a:solidFill>
                <a:latin typeface="NTFPreCursivefk" panose="03000400000000000000" pitchFamily="66" charset="0"/>
              </a:rPr>
              <a:t>Research the country of Guatemala and create a fact file or booklet. </a:t>
            </a:r>
            <a:endParaRPr lang="en-GB" sz="2400" dirty="0">
              <a:solidFill>
                <a:srgbClr val="00B050"/>
              </a:solidFill>
              <a:latin typeface="NTFPreCursivefk" panose="03000400000000000000" pitchFamily="66" charset="0"/>
            </a:endParaRPr>
          </a:p>
          <a:p>
            <a:r>
              <a:rPr lang="en-GB" sz="2400" dirty="0" smtClean="0">
                <a:solidFill>
                  <a:srgbClr val="00B050"/>
                </a:solidFill>
                <a:latin typeface="NTFPreCursivefk" panose="03000400000000000000" pitchFamily="66" charset="0"/>
              </a:rPr>
              <a:t>You could include: </a:t>
            </a:r>
          </a:p>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Where it is?</a:t>
            </a:r>
          </a:p>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Climate</a:t>
            </a:r>
          </a:p>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Population</a:t>
            </a:r>
          </a:p>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Famous sites</a:t>
            </a:r>
          </a:p>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Places in Guatemala</a:t>
            </a:r>
          </a:p>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What there is to do</a:t>
            </a:r>
            <a:endParaRPr lang="en-GB" sz="2400" dirty="0">
              <a:solidFill>
                <a:srgbClr val="00B050"/>
              </a:solidFill>
              <a:latin typeface="NTFPreCursivefk" panose="03000400000000000000" pitchFamily="66" charset="0"/>
            </a:endParaRPr>
          </a:p>
        </p:txBody>
      </p:sp>
      <p:sp>
        <p:nvSpPr>
          <p:cNvPr id="2" name="Rectangle 1"/>
          <p:cNvSpPr/>
          <p:nvPr/>
        </p:nvSpPr>
        <p:spPr>
          <a:xfrm>
            <a:off x="8350879" y="3975688"/>
            <a:ext cx="6096000" cy="1200329"/>
          </a:xfrm>
          <a:prstGeom prst="rect">
            <a:avLst/>
          </a:prstGeom>
        </p:spPr>
        <p:txBody>
          <a:bodyPr>
            <a:spAutoFit/>
          </a:bodyPr>
          <a:lstStyle/>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Maps</a:t>
            </a:r>
          </a:p>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Illustrations</a:t>
            </a:r>
          </a:p>
          <a:p>
            <a:pPr marL="342900" indent="-342900">
              <a:buFont typeface="Arial" panose="020B0604020202020204" pitchFamily="34" charset="0"/>
              <a:buChar char="•"/>
            </a:pPr>
            <a:r>
              <a:rPr lang="en-GB" sz="2400" dirty="0" smtClean="0">
                <a:solidFill>
                  <a:srgbClr val="00B050"/>
                </a:solidFill>
                <a:latin typeface="NTFPreCursivefk" panose="03000400000000000000" pitchFamily="66" charset="0"/>
              </a:rPr>
              <a:t>The flag</a:t>
            </a:r>
            <a:endParaRPr lang="en-GB" sz="2400" dirty="0">
              <a:solidFill>
                <a:srgbClr val="00B050"/>
              </a:solidFill>
              <a:latin typeface="NTFPreCursivefk" panose="03000400000000000000" pitchFamily="66" charset="0"/>
            </a:endParaRPr>
          </a:p>
        </p:txBody>
      </p:sp>
      <p:pic>
        <p:nvPicPr>
          <p:cNvPr id="7170" name="Picture 2" descr="Guatemala for first-timers - Lonely Pla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421" y="2514600"/>
            <a:ext cx="4729755" cy="315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3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0"/>
            <a:ext cx="6234546"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Create your own timeline…</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26126"/>
            <a:ext cx="1351283" cy="1351283"/>
          </a:xfrm>
          <a:prstGeom prst="rect">
            <a:avLst/>
          </a:prstGeom>
        </p:spPr>
      </p:pic>
      <p:sp>
        <p:nvSpPr>
          <p:cNvPr id="9" name="TextBox 8"/>
          <p:cNvSpPr txBox="1"/>
          <p:nvPr/>
        </p:nvSpPr>
        <p:spPr>
          <a:xfrm>
            <a:off x="2090304" y="1345733"/>
            <a:ext cx="8991403" cy="646331"/>
          </a:xfrm>
          <a:prstGeom prst="rect">
            <a:avLst/>
          </a:prstGeom>
          <a:noFill/>
        </p:spPr>
        <p:txBody>
          <a:bodyPr wrap="square" rtlCol="0">
            <a:spAutoFit/>
          </a:bodyPr>
          <a:lstStyle/>
          <a:p>
            <a:r>
              <a:rPr lang="en-GB" sz="3600" dirty="0" smtClean="0">
                <a:solidFill>
                  <a:srgbClr val="7030A0"/>
                </a:solidFill>
                <a:latin typeface="NTFPreCursivefk" panose="03000400000000000000" pitchFamily="66" charset="0"/>
              </a:rPr>
              <a:t>Fold 4 pieces of A4 paper in half</a:t>
            </a:r>
            <a:endParaRPr lang="en-GB" sz="3600" dirty="0" smtClean="0">
              <a:solidFill>
                <a:srgbClr val="7030A0"/>
              </a:solidFill>
              <a:latin typeface="NTFPreCursivefk" panose="03000400000000000000" pitchFamily="66" charset="0"/>
            </a:endParaRPr>
          </a:p>
        </p:txBody>
      </p:sp>
      <p:sp>
        <p:nvSpPr>
          <p:cNvPr id="8" name="Rectangle 7"/>
          <p:cNvSpPr/>
          <p:nvPr/>
        </p:nvSpPr>
        <p:spPr>
          <a:xfrm>
            <a:off x="2625092" y="211290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stCxn id="8" idx="0"/>
            <a:endCxn id="8" idx="2"/>
          </p:cNvCxnSpPr>
          <p:nvPr/>
        </p:nvCxnSpPr>
        <p:spPr>
          <a:xfrm>
            <a:off x="4192635" y="2112906"/>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860326" y="211290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2" idx="0"/>
            <a:endCxn id="12" idx="2"/>
          </p:cNvCxnSpPr>
          <p:nvPr/>
        </p:nvCxnSpPr>
        <p:spPr>
          <a:xfrm>
            <a:off x="7427869" y="2112906"/>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625092" y="4310742"/>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4" idx="0"/>
            <a:endCxn id="14" idx="2"/>
          </p:cNvCxnSpPr>
          <p:nvPr/>
        </p:nvCxnSpPr>
        <p:spPr>
          <a:xfrm>
            <a:off x="4192635" y="4310742"/>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860326" y="4310742"/>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a:stCxn id="16" idx="0"/>
            <a:endCxn id="16" idx="2"/>
          </p:cNvCxnSpPr>
          <p:nvPr/>
        </p:nvCxnSpPr>
        <p:spPr>
          <a:xfrm>
            <a:off x="7427869" y="4310742"/>
            <a:ext cx="0" cy="20769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4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6234546"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Create your own timeline…</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9" name="TextBox 8"/>
          <p:cNvSpPr txBox="1"/>
          <p:nvPr/>
        </p:nvSpPr>
        <p:spPr>
          <a:xfrm>
            <a:off x="728355" y="1878142"/>
            <a:ext cx="10901035" cy="2677656"/>
          </a:xfrm>
          <a:prstGeom prst="rect">
            <a:avLst/>
          </a:prstGeom>
          <a:noFill/>
        </p:spPr>
        <p:txBody>
          <a:bodyPr wrap="square" rtlCol="0">
            <a:spAutoFit/>
          </a:bodyPr>
          <a:lstStyle/>
          <a:p>
            <a:r>
              <a:rPr lang="en-GB" sz="2400" dirty="0" smtClean="0">
                <a:solidFill>
                  <a:srgbClr val="7030A0"/>
                </a:solidFill>
                <a:latin typeface="NTFPreCursivefk" panose="03000400000000000000" pitchFamily="66" charset="0"/>
              </a:rPr>
              <a:t>Each half of the paper will be dedicated to one year in </a:t>
            </a:r>
            <a:r>
              <a:rPr lang="en-GB" sz="2400" dirty="0" err="1" smtClean="0">
                <a:solidFill>
                  <a:srgbClr val="7030A0"/>
                </a:solidFill>
                <a:latin typeface="NTFPreCursivefk" panose="03000400000000000000" pitchFamily="66" charset="0"/>
              </a:rPr>
              <a:t>Greenbank</a:t>
            </a:r>
            <a:r>
              <a:rPr lang="en-GB" sz="2400" dirty="0" smtClean="0">
                <a:solidFill>
                  <a:srgbClr val="7030A0"/>
                </a:solidFill>
                <a:latin typeface="NTFPreCursivefk" panose="03000400000000000000" pitchFamily="66" charset="0"/>
              </a:rPr>
              <a:t> (example below). IN each section include: </a:t>
            </a:r>
          </a:p>
          <a:p>
            <a:pPr marL="457200" indent="-457200">
              <a:buFont typeface="Arial" panose="020B0604020202020204" pitchFamily="34" charset="0"/>
              <a:buChar char="•"/>
            </a:pPr>
            <a:r>
              <a:rPr lang="en-GB" sz="2400" dirty="0" smtClean="0">
                <a:solidFill>
                  <a:srgbClr val="00B050"/>
                </a:solidFill>
                <a:latin typeface="NTFPreCursivefk" panose="03000400000000000000" pitchFamily="66" charset="0"/>
              </a:rPr>
              <a:t>Stories/memories from the year</a:t>
            </a:r>
            <a:r>
              <a:rPr lang="en-GB" sz="2400" dirty="0" smtClean="0">
                <a:solidFill>
                  <a:srgbClr val="7030A0"/>
                </a:solidFill>
                <a:latin typeface="NTFPreCursivefk" panose="03000400000000000000" pitchFamily="66" charset="0"/>
              </a:rPr>
              <a:t>.</a:t>
            </a:r>
          </a:p>
          <a:p>
            <a:pPr marL="457200" indent="-457200">
              <a:buFont typeface="Arial" panose="020B0604020202020204" pitchFamily="34" charset="0"/>
              <a:buChar char="•"/>
            </a:pPr>
            <a:r>
              <a:rPr lang="en-GB" sz="2400" dirty="0">
                <a:solidFill>
                  <a:srgbClr val="00B050"/>
                </a:solidFill>
                <a:latin typeface="NTFPreCursivefk" panose="03000400000000000000" pitchFamily="66" charset="0"/>
              </a:rPr>
              <a:t>Pictures/illustrations.</a:t>
            </a:r>
          </a:p>
          <a:p>
            <a:pPr marL="457200" indent="-457200">
              <a:buFont typeface="Arial" panose="020B0604020202020204" pitchFamily="34" charset="0"/>
              <a:buChar char="•"/>
            </a:pPr>
            <a:r>
              <a:rPr lang="en-GB" sz="2400" dirty="0">
                <a:solidFill>
                  <a:srgbClr val="00B050"/>
                </a:solidFill>
                <a:latin typeface="NTFPreCursivefk" panose="03000400000000000000" pitchFamily="66" charset="0"/>
              </a:rPr>
              <a:t>What you enjoyed. </a:t>
            </a:r>
          </a:p>
          <a:p>
            <a:pPr marL="457200" indent="-457200">
              <a:buFont typeface="Arial" panose="020B0604020202020204" pitchFamily="34" charset="0"/>
              <a:buChar char="•"/>
            </a:pPr>
            <a:r>
              <a:rPr lang="en-GB" sz="2400" dirty="0">
                <a:solidFill>
                  <a:srgbClr val="00B050"/>
                </a:solidFill>
                <a:latin typeface="NTFPreCursivefk" panose="03000400000000000000" pitchFamily="66" charset="0"/>
              </a:rPr>
              <a:t>What you found hard/overcome</a:t>
            </a:r>
          </a:p>
          <a:p>
            <a:pPr marL="457200" indent="-457200">
              <a:buFont typeface="Arial" panose="020B0604020202020204" pitchFamily="34" charset="0"/>
              <a:buChar char="•"/>
            </a:pPr>
            <a:endParaRPr lang="en-GB" sz="2400" dirty="0" smtClean="0">
              <a:solidFill>
                <a:srgbClr val="7030A0"/>
              </a:solidFill>
              <a:latin typeface="NTFPreCursivefk" panose="03000400000000000000" pitchFamily="66" charset="0"/>
            </a:endParaRPr>
          </a:p>
        </p:txBody>
      </p:sp>
      <p:sp>
        <p:nvSpPr>
          <p:cNvPr id="8" name="Rectangle 7"/>
          <p:cNvSpPr/>
          <p:nvPr/>
        </p:nvSpPr>
        <p:spPr>
          <a:xfrm>
            <a:off x="536277"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stCxn id="8" idx="0"/>
            <a:endCxn id="8" idx="2"/>
          </p:cNvCxnSpPr>
          <p:nvPr/>
        </p:nvCxnSpPr>
        <p:spPr>
          <a:xfrm>
            <a:off x="1982442" y="4661836"/>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02262"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2" idx="0"/>
            <a:endCxn id="12" idx="2"/>
          </p:cNvCxnSpPr>
          <p:nvPr/>
        </p:nvCxnSpPr>
        <p:spPr>
          <a:xfrm>
            <a:off x="5369805" y="4661836"/>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068247"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4" idx="0"/>
            <a:endCxn id="14" idx="2"/>
          </p:cNvCxnSpPr>
          <p:nvPr/>
        </p:nvCxnSpPr>
        <p:spPr>
          <a:xfrm>
            <a:off x="8635790" y="4661836"/>
            <a:ext cx="0" cy="2076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55522" y="5667676"/>
            <a:ext cx="259025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55522" y="5572969"/>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5435" y="4700717"/>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Reception</a:t>
            </a:r>
            <a:endParaRPr lang="en-GB" dirty="0">
              <a:solidFill>
                <a:srgbClr val="00B050"/>
              </a:solidFill>
              <a:latin typeface="NTFPreCursivefk" panose="03000400000000000000" pitchFamily="66" charset="0"/>
            </a:endParaRPr>
          </a:p>
        </p:txBody>
      </p:sp>
      <p:sp>
        <p:nvSpPr>
          <p:cNvPr id="22" name="TextBox 21"/>
          <p:cNvSpPr txBox="1"/>
          <p:nvPr/>
        </p:nvSpPr>
        <p:spPr>
          <a:xfrm>
            <a:off x="2422187" y="4704290"/>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1</a:t>
            </a:r>
            <a:endParaRPr lang="en-GB" dirty="0">
              <a:solidFill>
                <a:srgbClr val="00B050"/>
              </a:solidFill>
              <a:latin typeface="NTFPreCursivefk" panose="03000400000000000000" pitchFamily="66" charset="0"/>
            </a:endParaRPr>
          </a:p>
        </p:txBody>
      </p:sp>
      <p:cxnSp>
        <p:nvCxnSpPr>
          <p:cNvPr id="23" name="Straight Connector 22"/>
          <p:cNvCxnSpPr/>
          <p:nvPr/>
        </p:nvCxnSpPr>
        <p:spPr>
          <a:xfrm>
            <a:off x="2775465" y="5572969"/>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34247" y="5569396"/>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04160" y="469714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2</a:t>
            </a:r>
            <a:endParaRPr lang="en-GB" dirty="0">
              <a:solidFill>
                <a:srgbClr val="00B050"/>
              </a:solidFill>
              <a:latin typeface="NTFPreCursivefk" panose="03000400000000000000" pitchFamily="66" charset="0"/>
            </a:endParaRPr>
          </a:p>
        </p:txBody>
      </p:sp>
      <p:sp>
        <p:nvSpPr>
          <p:cNvPr id="26" name="TextBox 25"/>
          <p:cNvSpPr txBox="1"/>
          <p:nvPr/>
        </p:nvSpPr>
        <p:spPr>
          <a:xfrm>
            <a:off x="5900912" y="4700717"/>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3</a:t>
            </a:r>
            <a:endParaRPr lang="en-GB" dirty="0">
              <a:solidFill>
                <a:srgbClr val="00B050"/>
              </a:solidFill>
              <a:latin typeface="NTFPreCursivefk" panose="03000400000000000000" pitchFamily="66" charset="0"/>
            </a:endParaRPr>
          </a:p>
        </p:txBody>
      </p:sp>
      <p:cxnSp>
        <p:nvCxnSpPr>
          <p:cNvPr id="27" name="Straight Connector 26"/>
          <p:cNvCxnSpPr/>
          <p:nvPr/>
        </p:nvCxnSpPr>
        <p:spPr>
          <a:xfrm>
            <a:off x="6254190" y="5569396"/>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584750" y="4704290"/>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4</a:t>
            </a:r>
            <a:endParaRPr lang="en-GB" dirty="0">
              <a:solidFill>
                <a:srgbClr val="00B050"/>
              </a:solidFill>
              <a:latin typeface="NTFPreCursivefk" panose="03000400000000000000" pitchFamily="66" charset="0"/>
            </a:endParaRPr>
          </a:p>
        </p:txBody>
      </p:sp>
      <p:sp>
        <p:nvSpPr>
          <p:cNvPr id="29" name="TextBox 28"/>
          <p:cNvSpPr txBox="1"/>
          <p:nvPr/>
        </p:nvSpPr>
        <p:spPr>
          <a:xfrm>
            <a:off x="9009259" y="467087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5</a:t>
            </a:r>
            <a:endParaRPr lang="en-GB" dirty="0">
              <a:solidFill>
                <a:srgbClr val="00B050"/>
              </a:solidFill>
              <a:latin typeface="NTFPreCursivefk" panose="03000400000000000000" pitchFamily="66" charset="0"/>
            </a:endParaRPr>
          </a:p>
        </p:txBody>
      </p:sp>
      <p:cxnSp>
        <p:nvCxnSpPr>
          <p:cNvPr id="30" name="Straight Connector 29"/>
          <p:cNvCxnSpPr>
            <a:stCxn id="12" idx="3"/>
          </p:cNvCxnSpPr>
          <p:nvPr/>
        </p:nvCxnSpPr>
        <p:spPr>
          <a:xfrm flipH="1" flipV="1">
            <a:off x="3802262" y="5667676"/>
            <a:ext cx="3135086" cy="32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00232" y="5602053"/>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520175" y="5602053"/>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068247" y="5700333"/>
            <a:ext cx="3135086" cy="32657"/>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303945" y="4661836"/>
            <a:ext cx="1567543"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flipH="1">
            <a:off x="10318869" y="5732990"/>
            <a:ext cx="76884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87716" y="5623825"/>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09493" y="467087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6</a:t>
            </a:r>
            <a:endParaRPr lang="en-GB" dirty="0">
              <a:solidFill>
                <a:srgbClr val="00B050"/>
              </a:solidFill>
              <a:latin typeface="NTFPreCursivefk" panose="03000400000000000000" pitchFamily="66" charset="0"/>
            </a:endParaRPr>
          </a:p>
        </p:txBody>
      </p:sp>
      <p:sp>
        <p:nvSpPr>
          <p:cNvPr id="41" name="Rectangle 40"/>
          <p:cNvSpPr/>
          <p:nvPr/>
        </p:nvSpPr>
        <p:spPr>
          <a:xfrm>
            <a:off x="5696984" y="2700009"/>
            <a:ext cx="6096000" cy="1569660"/>
          </a:xfrm>
          <a:prstGeom prst="rect">
            <a:avLst/>
          </a:prstGeom>
        </p:spPr>
        <p:txBody>
          <a:bodyPr>
            <a:spAutoFit/>
          </a:bodyPr>
          <a:lstStyle/>
          <a:p>
            <a:pPr marL="457200" indent="-457200">
              <a:buFont typeface="Arial" panose="020B0604020202020204" pitchFamily="34" charset="0"/>
              <a:buChar char="•"/>
            </a:pPr>
            <a:r>
              <a:rPr lang="en-GB" sz="2400" dirty="0" smtClean="0">
                <a:solidFill>
                  <a:srgbClr val="00B050"/>
                </a:solidFill>
                <a:latin typeface="NTFPreCursivefk" panose="03000400000000000000" pitchFamily="66" charset="0"/>
              </a:rPr>
              <a:t>Who were your friends. </a:t>
            </a:r>
          </a:p>
          <a:p>
            <a:pPr marL="457200" indent="-457200">
              <a:buFont typeface="Arial" panose="020B0604020202020204" pitchFamily="34" charset="0"/>
              <a:buChar char="•"/>
            </a:pPr>
            <a:r>
              <a:rPr lang="en-GB" sz="2400" dirty="0" smtClean="0">
                <a:solidFill>
                  <a:srgbClr val="00B050"/>
                </a:solidFill>
                <a:latin typeface="NTFPreCursivefk" panose="03000400000000000000" pitchFamily="66" charset="0"/>
              </a:rPr>
              <a:t>Memories from outside of school from that year. </a:t>
            </a:r>
          </a:p>
          <a:p>
            <a:pPr marL="457200" indent="-457200">
              <a:buFont typeface="Arial" panose="020B0604020202020204" pitchFamily="34" charset="0"/>
              <a:buChar char="•"/>
            </a:pPr>
            <a:r>
              <a:rPr lang="en-GB" sz="2400" dirty="0" smtClean="0">
                <a:solidFill>
                  <a:srgbClr val="00B050"/>
                </a:solidFill>
                <a:latin typeface="NTFPreCursivefk" panose="03000400000000000000" pitchFamily="66" charset="0"/>
              </a:rPr>
              <a:t>Likes and dislikes. Have these changed as you’ve gotten older?</a:t>
            </a:r>
            <a:endParaRPr lang="en-GB" sz="2400"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41577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6234546"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Create your own timeline…</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9" name="TextBox 8"/>
          <p:cNvSpPr txBox="1"/>
          <p:nvPr/>
        </p:nvSpPr>
        <p:spPr>
          <a:xfrm>
            <a:off x="728355" y="1878142"/>
            <a:ext cx="10901035" cy="2677656"/>
          </a:xfrm>
          <a:prstGeom prst="rect">
            <a:avLst/>
          </a:prstGeom>
          <a:noFill/>
        </p:spPr>
        <p:txBody>
          <a:bodyPr wrap="square" rtlCol="0">
            <a:spAutoFit/>
          </a:bodyPr>
          <a:lstStyle/>
          <a:p>
            <a:r>
              <a:rPr lang="en-GB" sz="2400" dirty="0" smtClean="0">
                <a:solidFill>
                  <a:srgbClr val="FF33CC"/>
                </a:solidFill>
                <a:latin typeface="NTFPreCursivefk" panose="03000400000000000000" pitchFamily="66" charset="0"/>
              </a:rPr>
              <a:t>Your Year 6 Sheet…</a:t>
            </a:r>
          </a:p>
          <a:p>
            <a:endParaRPr lang="en-GB" sz="2400" dirty="0">
              <a:solidFill>
                <a:srgbClr val="FF33CC"/>
              </a:solidFill>
              <a:latin typeface="NTFPreCursivefk" panose="03000400000000000000" pitchFamily="66" charset="0"/>
            </a:endParaRPr>
          </a:p>
          <a:p>
            <a:r>
              <a:rPr lang="en-GB" sz="2400" dirty="0" smtClean="0">
                <a:solidFill>
                  <a:srgbClr val="FF33CC"/>
                </a:solidFill>
                <a:latin typeface="NTFPreCursivefk" panose="03000400000000000000" pitchFamily="66" charset="0"/>
              </a:rPr>
              <a:t>If you are in year 6, write and draw about all the amazing things you have loved about Primary school. You could even create a year 7 one, about your hopes and wishes for next year.</a:t>
            </a:r>
          </a:p>
          <a:p>
            <a:endParaRPr lang="en-GB" sz="2400" dirty="0">
              <a:solidFill>
                <a:srgbClr val="FF33CC"/>
              </a:solidFill>
              <a:latin typeface="NTFPreCursivefk" panose="03000400000000000000" pitchFamily="66" charset="0"/>
            </a:endParaRPr>
          </a:p>
          <a:p>
            <a:r>
              <a:rPr lang="en-GB" sz="2400" dirty="0" smtClean="0">
                <a:solidFill>
                  <a:srgbClr val="FF33CC"/>
                </a:solidFill>
                <a:latin typeface="NTFPreCursivefk" panose="03000400000000000000" pitchFamily="66" charset="0"/>
              </a:rPr>
              <a:t>If you are in year 5, write about your hopes and wishes for your next school year. What are you looking forward to.</a:t>
            </a:r>
            <a:endParaRPr lang="en-GB" sz="2400" dirty="0" smtClean="0">
              <a:solidFill>
                <a:srgbClr val="FF33CC"/>
              </a:solidFill>
              <a:latin typeface="NTFPreCursivefk" panose="03000400000000000000" pitchFamily="66" charset="0"/>
            </a:endParaRPr>
          </a:p>
        </p:txBody>
      </p:sp>
      <p:sp>
        <p:nvSpPr>
          <p:cNvPr id="8" name="Rectangle 7"/>
          <p:cNvSpPr/>
          <p:nvPr/>
        </p:nvSpPr>
        <p:spPr>
          <a:xfrm>
            <a:off x="536277"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stCxn id="8" idx="0"/>
            <a:endCxn id="8" idx="2"/>
          </p:cNvCxnSpPr>
          <p:nvPr/>
        </p:nvCxnSpPr>
        <p:spPr>
          <a:xfrm>
            <a:off x="1982442" y="4661836"/>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02262"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2" idx="0"/>
            <a:endCxn id="12" idx="2"/>
          </p:cNvCxnSpPr>
          <p:nvPr/>
        </p:nvCxnSpPr>
        <p:spPr>
          <a:xfrm>
            <a:off x="5369805" y="4661836"/>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068247"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4" idx="0"/>
            <a:endCxn id="14" idx="2"/>
          </p:cNvCxnSpPr>
          <p:nvPr/>
        </p:nvCxnSpPr>
        <p:spPr>
          <a:xfrm>
            <a:off x="8635790" y="4661836"/>
            <a:ext cx="0" cy="2076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55522" y="5667676"/>
            <a:ext cx="259025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55522" y="5572969"/>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5435" y="4700717"/>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Reception</a:t>
            </a:r>
            <a:endParaRPr lang="en-GB" dirty="0">
              <a:solidFill>
                <a:srgbClr val="00B050"/>
              </a:solidFill>
              <a:latin typeface="NTFPreCursivefk" panose="03000400000000000000" pitchFamily="66" charset="0"/>
            </a:endParaRPr>
          </a:p>
        </p:txBody>
      </p:sp>
      <p:sp>
        <p:nvSpPr>
          <p:cNvPr id="22" name="TextBox 21"/>
          <p:cNvSpPr txBox="1"/>
          <p:nvPr/>
        </p:nvSpPr>
        <p:spPr>
          <a:xfrm>
            <a:off x="2422187" y="4704290"/>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1</a:t>
            </a:r>
            <a:endParaRPr lang="en-GB" dirty="0">
              <a:solidFill>
                <a:srgbClr val="00B050"/>
              </a:solidFill>
              <a:latin typeface="NTFPreCursivefk" panose="03000400000000000000" pitchFamily="66" charset="0"/>
            </a:endParaRPr>
          </a:p>
        </p:txBody>
      </p:sp>
      <p:cxnSp>
        <p:nvCxnSpPr>
          <p:cNvPr id="23" name="Straight Connector 22"/>
          <p:cNvCxnSpPr/>
          <p:nvPr/>
        </p:nvCxnSpPr>
        <p:spPr>
          <a:xfrm>
            <a:off x="2775465" y="5572969"/>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34247" y="5569396"/>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04160" y="469714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2</a:t>
            </a:r>
            <a:endParaRPr lang="en-GB" dirty="0">
              <a:solidFill>
                <a:srgbClr val="00B050"/>
              </a:solidFill>
              <a:latin typeface="NTFPreCursivefk" panose="03000400000000000000" pitchFamily="66" charset="0"/>
            </a:endParaRPr>
          </a:p>
        </p:txBody>
      </p:sp>
      <p:sp>
        <p:nvSpPr>
          <p:cNvPr id="26" name="TextBox 25"/>
          <p:cNvSpPr txBox="1"/>
          <p:nvPr/>
        </p:nvSpPr>
        <p:spPr>
          <a:xfrm>
            <a:off x="5900912" y="4700717"/>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3</a:t>
            </a:r>
            <a:endParaRPr lang="en-GB" dirty="0">
              <a:solidFill>
                <a:srgbClr val="00B050"/>
              </a:solidFill>
              <a:latin typeface="NTFPreCursivefk" panose="03000400000000000000" pitchFamily="66" charset="0"/>
            </a:endParaRPr>
          </a:p>
        </p:txBody>
      </p:sp>
      <p:cxnSp>
        <p:nvCxnSpPr>
          <p:cNvPr id="27" name="Straight Connector 26"/>
          <p:cNvCxnSpPr/>
          <p:nvPr/>
        </p:nvCxnSpPr>
        <p:spPr>
          <a:xfrm>
            <a:off x="6254190" y="5569396"/>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584750" y="4704290"/>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4</a:t>
            </a:r>
            <a:endParaRPr lang="en-GB" dirty="0">
              <a:solidFill>
                <a:srgbClr val="00B050"/>
              </a:solidFill>
              <a:latin typeface="NTFPreCursivefk" panose="03000400000000000000" pitchFamily="66" charset="0"/>
            </a:endParaRPr>
          </a:p>
        </p:txBody>
      </p:sp>
      <p:sp>
        <p:nvSpPr>
          <p:cNvPr id="29" name="TextBox 28"/>
          <p:cNvSpPr txBox="1"/>
          <p:nvPr/>
        </p:nvSpPr>
        <p:spPr>
          <a:xfrm>
            <a:off x="9009259" y="467087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5</a:t>
            </a:r>
            <a:endParaRPr lang="en-GB" dirty="0">
              <a:solidFill>
                <a:srgbClr val="00B050"/>
              </a:solidFill>
              <a:latin typeface="NTFPreCursivefk" panose="03000400000000000000" pitchFamily="66" charset="0"/>
            </a:endParaRPr>
          </a:p>
        </p:txBody>
      </p:sp>
      <p:cxnSp>
        <p:nvCxnSpPr>
          <p:cNvPr id="30" name="Straight Connector 29"/>
          <p:cNvCxnSpPr>
            <a:stCxn id="12" idx="3"/>
          </p:cNvCxnSpPr>
          <p:nvPr/>
        </p:nvCxnSpPr>
        <p:spPr>
          <a:xfrm flipH="1" flipV="1">
            <a:off x="3802262" y="5667676"/>
            <a:ext cx="3135086" cy="32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00232" y="5602053"/>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520175" y="5602053"/>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068247" y="5700333"/>
            <a:ext cx="3135086" cy="32657"/>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303945" y="4661836"/>
            <a:ext cx="1567543"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flipH="1">
            <a:off x="10318869" y="5732990"/>
            <a:ext cx="76884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87716" y="5623825"/>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09493" y="467087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6</a:t>
            </a:r>
            <a:endParaRPr lang="en-GB"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28242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6234546"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Create your own timeline…</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9" name="TextBox 8"/>
          <p:cNvSpPr txBox="1"/>
          <p:nvPr/>
        </p:nvSpPr>
        <p:spPr>
          <a:xfrm>
            <a:off x="970453" y="2489723"/>
            <a:ext cx="10901035" cy="830997"/>
          </a:xfrm>
          <a:prstGeom prst="rect">
            <a:avLst/>
          </a:prstGeom>
          <a:noFill/>
        </p:spPr>
        <p:txBody>
          <a:bodyPr wrap="square" rtlCol="0">
            <a:spAutoFit/>
          </a:bodyPr>
          <a:lstStyle/>
          <a:p>
            <a:r>
              <a:rPr lang="en-GB" sz="2400" dirty="0" smtClean="0">
                <a:solidFill>
                  <a:srgbClr val="0070C0"/>
                </a:solidFill>
                <a:latin typeface="NTFPreCursivefk" panose="03000400000000000000" pitchFamily="66" charset="0"/>
              </a:rPr>
              <a:t>Attach your timeline to create one big journey you have taken through school. Look at all of the amazing things you have achieved!</a:t>
            </a:r>
            <a:endParaRPr lang="en-GB" sz="2400" dirty="0" smtClean="0">
              <a:solidFill>
                <a:srgbClr val="0070C0"/>
              </a:solidFill>
              <a:latin typeface="NTFPreCursivefk" panose="03000400000000000000" pitchFamily="66" charset="0"/>
            </a:endParaRPr>
          </a:p>
        </p:txBody>
      </p:sp>
      <p:sp>
        <p:nvSpPr>
          <p:cNvPr id="8" name="Rectangle 7"/>
          <p:cNvSpPr/>
          <p:nvPr/>
        </p:nvSpPr>
        <p:spPr>
          <a:xfrm>
            <a:off x="536277"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stCxn id="8" idx="0"/>
            <a:endCxn id="8" idx="2"/>
          </p:cNvCxnSpPr>
          <p:nvPr/>
        </p:nvCxnSpPr>
        <p:spPr>
          <a:xfrm>
            <a:off x="1982442" y="4661836"/>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02262"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2" idx="0"/>
            <a:endCxn id="12" idx="2"/>
          </p:cNvCxnSpPr>
          <p:nvPr/>
        </p:nvCxnSpPr>
        <p:spPr>
          <a:xfrm>
            <a:off x="5369805" y="4661836"/>
            <a:ext cx="0" cy="2076994"/>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068247" y="4661836"/>
            <a:ext cx="3135086"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4" idx="0"/>
            <a:endCxn id="14" idx="2"/>
          </p:cNvCxnSpPr>
          <p:nvPr/>
        </p:nvCxnSpPr>
        <p:spPr>
          <a:xfrm>
            <a:off x="8635790" y="4661836"/>
            <a:ext cx="0" cy="2076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55522" y="5667676"/>
            <a:ext cx="259025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55522" y="5572969"/>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5435" y="4700717"/>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Reception</a:t>
            </a:r>
            <a:endParaRPr lang="en-GB" dirty="0">
              <a:solidFill>
                <a:srgbClr val="00B050"/>
              </a:solidFill>
              <a:latin typeface="NTFPreCursivefk" panose="03000400000000000000" pitchFamily="66" charset="0"/>
            </a:endParaRPr>
          </a:p>
        </p:txBody>
      </p:sp>
      <p:sp>
        <p:nvSpPr>
          <p:cNvPr id="22" name="TextBox 21"/>
          <p:cNvSpPr txBox="1"/>
          <p:nvPr/>
        </p:nvSpPr>
        <p:spPr>
          <a:xfrm>
            <a:off x="2422187" y="4704290"/>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1</a:t>
            </a:r>
            <a:endParaRPr lang="en-GB" dirty="0">
              <a:solidFill>
                <a:srgbClr val="00B050"/>
              </a:solidFill>
              <a:latin typeface="NTFPreCursivefk" panose="03000400000000000000" pitchFamily="66" charset="0"/>
            </a:endParaRPr>
          </a:p>
        </p:txBody>
      </p:sp>
      <p:cxnSp>
        <p:nvCxnSpPr>
          <p:cNvPr id="23" name="Straight Connector 22"/>
          <p:cNvCxnSpPr/>
          <p:nvPr/>
        </p:nvCxnSpPr>
        <p:spPr>
          <a:xfrm>
            <a:off x="2775465" y="5572969"/>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34247" y="5569396"/>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04160" y="469714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2</a:t>
            </a:r>
            <a:endParaRPr lang="en-GB" dirty="0">
              <a:solidFill>
                <a:srgbClr val="00B050"/>
              </a:solidFill>
              <a:latin typeface="NTFPreCursivefk" panose="03000400000000000000" pitchFamily="66" charset="0"/>
            </a:endParaRPr>
          </a:p>
        </p:txBody>
      </p:sp>
      <p:sp>
        <p:nvSpPr>
          <p:cNvPr id="26" name="TextBox 25"/>
          <p:cNvSpPr txBox="1"/>
          <p:nvPr/>
        </p:nvSpPr>
        <p:spPr>
          <a:xfrm>
            <a:off x="5900912" y="4700717"/>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3</a:t>
            </a:r>
            <a:endParaRPr lang="en-GB" dirty="0">
              <a:solidFill>
                <a:srgbClr val="00B050"/>
              </a:solidFill>
              <a:latin typeface="NTFPreCursivefk" panose="03000400000000000000" pitchFamily="66" charset="0"/>
            </a:endParaRPr>
          </a:p>
        </p:txBody>
      </p:sp>
      <p:cxnSp>
        <p:nvCxnSpPr>
          <p:cNvPr id="27" name="Straight Connector 26"/>
          <p:cNvCxnSpPr/>
          <p:nvPr/>
        </p:nvCxnSpPr>
        <p:spPr>
          <a:xfrm>
            <a:off x="6254190" y="5569396"/>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584750" y="4704290"/>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4</a:t>
            </a:r>
            <a:endParaRPr lang="en-GB" dirty="0">
              <a:solidFill>
                <a:srgbClr val="00B050"/>
              </a:solidFill>
              <a:latin typeface="NTFPreCursivefk" panose="03000400000000000000" pitchFamily="66" charset="0"/>
            </a:endParaRPr>
          </a:p>
        </p:txBody>
      </p:sp>
      <p:sp>
        <p:nvSpPr>
          <p:cNvPr id="29" name="TextBox 28"/>
          <p:cNvSpPr txBox="1"/>
          <p:nvPr/>
        </p:nvSpPr>
        <p:spPr>
          <a:xfrm>
            <a:off x="9009259" y="467087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5</a:t>
            </a:r>
            <a:endParaRPr lang="en-GB" dirty="0">
              <a:solidFill>
                <a:srgbClr val="00B050"/>
              </a:solidFill>
              <a:latin typeface="NTFPreCursivefk" panose="03000400000000000000" pitchFamily="66" charset="0"/>
            </a:endParaRPr>
          </a:p>
        </p:txBody>
      </p:sp>
      <p:cxnSp>
        <p:nvCxnSpPr>
          <p:cNvPr id="30" name="Straight Connector 29"/>
          <p:cNvCxnSpPr>
            <a:stCxn id="12" idx="3"/>
          </p:cNvCxnSpPr>
          <p:nvPr/>
        </p:nvCxnSpPr>
        <p:spPr>
          <a:xfrm flipH="1" flipV="1">
            <a:off x="3802262" y="5667676"/>
            <a:ext cx="3135086" cy="32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00232" y="5602053"/>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520175" y="5602053"/>
            <a:ext cx="0" cy="21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068247" y="5700333"/>
            <a:ext cx="3135086" cy="32657"/>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303945" y="4661836"/>
            <a:ext cx="1567543" cy="207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flipH="1">
            <a:off x="10318869" y="5732990"/>
            <a:ext cx="76884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87716" y="5623825"/>
            <a:ext cx="0" cy="215537"/>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09493" y="4670874"/>
            <a:ext cx="1021831" cy="369332"/>
          </a:xfrm>
          <a:prstGeom prst="rect">
            <a:avLst/>
          </a:prstGeom>
          <a:noFill/>
        </p:spPr>
        <p:txBody>
          <a:bodyPr wrap="square" rtlCol="0">
            <a:spAutoFit/>
          </a:bodyPr>
          <a:lstStyle/>
          <a:p>
            <a:r>
              <a:rPr lang="en-GB" dirty="0" smtClean="0">
                <a:solidFill>
                  <a:srgbClr val="00B050"/>
                </a:solidFill>
                <a:latin typeface="NTFPreCursivefk" panose="03000400000000000000" pitchFamily="66" charset="0"/>
              </a:rPr>
              <a:t>Year 6</a:t>
            </a:r>
            <a:endParaRPr lang="en-GB"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9470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6234546"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Create your own timeline…</a:t>
            </a:r>
            <a:endParaRPr lang="en-GB" sz="4400" dirty="0">
              <a:solidFill>
                <a:srgbClr val="FF6600"/>
              </a:solidFill>
              <a:latin typeface="NTFPreCursivefk"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9" name="TextBox 8"/>
          <p:cNvSpPr txBox="1"/>
          <p:nvPr/>
        </p:nvSpPr>
        <p:spPr>
          <a:xfrm>
            <a:off x="970453" y="2489723"/>
            <a:ext cx="10901035" cy="830997"/>
          </a:xfrm>
          <a:prstGeom prst="rect">
            <a:avLst/>
          </a:prstGeom>
          <a:noFill/>
        </p:spPr>
        <p:txBody>
          <a:bodyPr wrap="square" rtlCol="0">
            <a:spAutoFit/>
          </a:bodyPr>
          <a:lstStyle/>
          <a:p>
            <a:r>
              <a:rPr lang="en-GB" sz="2400" dirty="0" smtClean="0">
                <a:solidFill>
                  <a:srgbClr val="0070C0"/>
                </a:solidFill>
                <a:latin typeface="NTFPreCursivefk" panose="03000400000000000000" pitchFamily="66" charset="0"/>
              </a:rPr>
              <a:t>When you have finished, why not pick someone from history, a period of history or someone you are inspired by and make a timeline of the period or their lives.</a:t>
            </a:r>
            <a:endParaRPr lang="en-GB" sz="2400" dirty="0" smtClean="0">
              <a:solidFill>
                <a:srgbClr val="0070C0"/>
              </a:solidFill>
              <a:latin typeface="NTFPreCursivefk" panose="03000400000000000000" pitchFamily="66" charset="0"/>
            </a:endParaRPr>
          </a:p>
        </p:txBody>
      </p:sp>
      <p:pic>
        <p:nvPicPr>
          <p:cNvPr id="2" name="Picture 1"/>
          <p:cNvPicPr>
            <a:picLocks noChangeAspect="1"/>
          </p:cNvPicPr>
          <p:nvPr/>
        </p:nvPicPr>
        <p:blipFill>
          <a:blip r:embed="rId3"/>
          <a:stretch>
            <a:fillRect/>
          </a:stretch>
        </p:blipFill>
        <p:spPr>
          <a:xfrm>
            <a:off x="1669733" y="3859287"/>
            <a:ext cx="9291216" cy="2326656"/>
          </a:xfrm>
          <a:prstGeom prst="rect">
            <a:avLst/>
          </a:prstGeom>
        </p:spPr>
      </p:pic>
    </p:spTree>
    <p:extLst>
      <p:ext uri="{BB962C8B-B14F-4D97-AF65-F5344CB8AC3E}">
        <p14:creationId xmlns:p14="http://schemas.microsoft.com/office/powerpoint/2010/main" val="149852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4" y="325554"/>
            <a:ext cx="7994222" cy="1015663"/>
          </a:xfrm>
          <a:prstGeom prst="rect">
            <a:avLst/>
          </a:prstGeom>
          <a:noFill/>
        </p:spPr>
        <p:txBody>
          <a:bodyPr wrap="square" rtlCol="0">
            <a:spAutoFit/>
          </a:bodyPr>
          <a:lstStyle/>
          <a:p>
            <a:r>
              <a:rPr lang="en-GB" sz="6000" dirty="0" smtClean="0">
                <a:solidFill>
                  <a:srgbClr val="FF6600"/>
                </a:solidFill>
                <a:latin typeface="NTFPreCursivefk" panose="03000400000000000000" pitchFamily="66" charset="0"/>
              </a:rPr>
              <a:t>Changes – Day 3</a:t>
            </a:r>
            <a:endParaRPr lang="en-GB" sz="6000" dirty="0">
              <a:solidFill>
                <a:srgbClr val="FF6600"/>
              </a:solidFill>
              <a:latin typeface="NTFPreCursivefk" panose="03000400000000000000"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88" y="182400"/>
            <a:ext cx="1117307" cy="1117307"/>
          </a:xfrm>
          <a:prstGeom prst="rect">
            <a:avLst/>
          </a:prstGeom>
        </p:spPr>
      </p:pic>
      <p:pic>
        <p:nvPicPr>
          <p:cNvPr id="2" name="Picture 1"/>
          <p:cNvPicPr>
            <a:picLocks noChangeAspect="1"/>
          </p:cNvPicPr>
          <p:nvPr/>
        </p:nvPicPr>
        <p:blipFill>
          <a:blip r:embed="rId3"/>
          <a:stretch>
            <a:fillRect/>
          </a:stretch>
        </p:blipFill>
        <p:spPr>
          <a:xfrm>
            <a:off x="1887560" y="2447787"/>
            <a:ext cx="1847850" cy="2066925"/>
          </a:xfrm>
          <a:prstGeom prst="rect">
            <a:avLst/>
          </a:prstGeom>
        </p:spPr>
      </p:pic>
      <p:pic>
        <p:nvPicPr>
          <p:cNvPr id="3" name="Picture 2"/>
          <p:cNvPicPr>
            <a:picLocks noChangeAspect="1"/>
          </p:cNvPicPr>
          <p:nvPr/>
        </p:nvPicPr>
        <p:blipFill>
          <a:blip r:embed="rId4"/>
          <a:stretch>
            <a:fillRect/>
          </a:stretch>
        </p:blipFill>
        <p:spPr>
          <a:xfrm>
            <a:off x="5609136" y="2447789"/>
            <a:ext cx="1964602" cy="2066925"/>
          </a:xfrm>
          <a:prstGeom prst="rect">
            <a:avLst/>
          </a:prstGeom>
        </p:spPr>
      </p:pic>
      <p:pic>
        <p:nvPicPr>
          <p:cNvPr id="5" name="Picture 4"/>
          <p:cNvPicPr>
            <a:picLocks noChangeAspect="1"/>
          </p:cNvPicPr>
          <p:nvPr/>
        </p:nvPicPr>
        <p:blipFill>
          <a:blip r:embed="rId5"/>
          <a:stretch>
            <a:fillRect/>
          </a:stretch>
        </p:blipFill>
        <p:spPr>
          <a:xfrm>
            <a:off x="7573738" y="2447789"/>
            <a:ext cx="2046858" cy="2066925"/>
          </a:xfrm>
          <a:prstGeom prst="rect">
            <a:avLst/>
          </a:prstGeom>
        </p:spPr>
      </p:pic>
      <p:pic>
        <p:nvPicPr>
          <p:cNvPr id="6" name="Picture 5"/>
          <p:cNvPicPr>
            <a:picLocks noChangeAspect="1"/>
          </p:cNvPicPr>
          <p:nvPr/>
        </p:nvPicPr>
        <p:blipFill>
          <a:blip r:embed="rId6"/>
          <a:stretch>
            <a:fillRect/>
          </a:stretch>
        </p:blipFill>
        <p:spPr>
          <a:xfrm>
            <a:off x="3709533" y="2447788"/>
            <a:ext cx="1899603" cy="2066925"/>
          </a:xfrm>
          <a:prstGeom prst="rect">
            <a:avLst/>
          </a:prstGeom>
        </p:spPr>
      </p:pic>
    </p:spTree>
    <p:extLst>
      <p:ext uri="{BB962C8B-B14F-4D97-AF65-F5344CB8AC3E}">
        <p14:creationId xmlns:p14="http://schemas.microsoft.com/office/powerpoint/2010/main" val="93723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090303" y="325554"/>
            <a:ext cx="8046473" cy="1446550"/>
          </a:xfrm>
          <a:prstGeom prst="rect">
            <a:avLst/>
          </a:prstGeom>
          <a:noFill/>
        </p:spPr>
        <p:txBody>
          <a:bodyPr wrap="square" rtlCol="0">
            <a:spAutoFit/>
          </a:bodyPr>
          <a:lstStyle/>
          <a:p>
            <a:r>
              <a:rPr lang="en-GB" sz="4400" dirty="0" smtClean="0">
                <a:solidFill>
                  <a:srgbClr val="FF6600"/>
                </a:solidFill>
                <a:latin typeface="NTFPreCursivefk" panose="03000400000000000000" pitchFamily="66" charset="0"/>
              </a:rPr>
              <a:t>Changes – Moving forward to your new year. </a:t>
            </a:r>
            <a:endParaRPr lang="en-GB" sz="4400" dirty="0">
              <a:solidFill>
                <a:srgbClr val="FF6600"/>
              </a:solidFill>
              <a:latin typeface="NTFPreCursivefk" panose="03000400000000000000" pitchFamily="66" charset="0"/>
            </a:endParaRPr>
          </a:p>
        </p:txBody>
      </p:sp>
      <p:pic>
        <p:nvPicPr>
          <p:cNvPr id="2" name="Picture 1"/>
          <p:cNvPicPr>
            <a:picLocks noChangeAspect="1"/>
          </p:cNvPicPr>
          <p:nvPr/>
        </p:nvPicPr>
        <p:blipFill>
          <a:blip r:embed="rId2"/>
          <a:stretch>
            <a:fillRect/>
          </a:stretch>
        </p:blipFill>
        <p:spPr>
          <a:xfrm>
            <a:off x="1262024" y="2233748"/>
            <a:ext cx="801301" cy="896301"/>
          </a:xfrm>
          <a:prstGeom prst="rect">
            <a:avLst/>
          </a:prstGeom>
        </p:spPr>
      </p:pic>
      <p:pic>
        <p:nvPicPr>
          <p:cNvPr id="3" name="Picture 2"/>
          <p:cNvPicPr>
            <a:picLocks noChangeAspect="1"/>
          </p:cNvPicPr>
          <p:nvPr/>
        </p:nvPicPr>
        <p:blipFill>
          <a:blip r:embed="rId3"/>
          <a:stretch>
            <a:fillRect/>
          </a:stretch>
        </p:blipFill>
        <p:spPr>
          <a:xfrm>
            <a:off x="1262024" y="3997235"/>
            <a:ext cx="807052" cy="849086"/>
          </a:xfrm>
          <a:prstGeom prst="rect">
            <a:avLst/>
          </a:prstGeom>
        </p:spPr>
      </p:pic>
      <p:pic>
        <p:nvPicPr>
          <p:cNvPr id="5" name="Picture 4"/>
          <p:cNvPicPr>
            <a:picLocks noChangeAspect="1"/>
          </p:cNvPicPr>
          <p:nvPr/>
        </p:nvPicPr>
        <p:blipFill>
          <a:blip r:embed="rId4"/>
          <a:stretch>
            <a:fillRect/>
          </a:stretch>
        </p:blipFill>
        <p:spPr>
          <a:xfrm>
            <a:off x="1262024" y="4799102"/>
            <a:ext cx="784115" cy="791802"/>
          </a:xfrm>
          <a:prstGeom prst="rect">
            <a:avLst/>
          </a:prstGeom>
        </p:spPr>
      </p:pic>
      <p:pic>
        <p:nvPicPr>
          <p:cNvPr id="6" name="Picture 5"/>
          <p:cNvPicPr>
            <a:picLocks noChangeAspect="1"/>
          </p:cNvPicPr>
          <p:nvPr/>
        </p:nvPicPr>
        <p:blipFill>
          <a:blip r:embed="rId5"/>
          <a:stretch>
            <a:fillRect/>
          </a:stretch>
        </p:blipFill>
        <p:spPr>
          <a:xfrm>
            <a:off x="1262024" y="3130049"/>
            <a:ext cx="796985" cy="86718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277" y="325554"/>
            <a:ext cx="1351283" cy="1351283"/>
          </a:xfrm>
          <a:prstGeom prst="rect">
            <a:avLst/>
          </a:prstGeom>
        </p:spPr>
      </p:pic>
      <p:sp>
        <p:nvSpPr>
          <p:cNvPr id="9" name="TextBox 8"/>
          <p:cNvSpPr txBox="1"/>
          <p:nvPr/>
        </p:nvSpPr>
        <p:spPr>
          <a:xfrm>
            <a:off x="2569225" y="2162879"/>
            <a:ext cx="8991403" cy="4708981"/>
          </a:xfrm>
          <a:prstGeom prst="rect">
            <a:avLst/>
          </a:prstGeom>
          <a:noFill/>
        </p:spPr>
        <p:txBody>
          <a:bodyPr wrap="square" rtlCol="0">
            <a:spAutoFit/>
          </a:bodyPr>
          <a:lstStyle/>
          <a:p>
            <a:r>
              <a:rPr lang="en-GB" sz="2800" dirty="0" smtClean="0">
                <a:solidFill>
                  <a:srgbClr val="00B050"/>
                </a:solidFill>
                <a:latin typeface="NTFPreCursivefk" panose="03000400000000000000" pitchFamily="66" charset="0"/>
              </a:rPr>
              <a:t>Soon you will be going in to a new year group in school and for some of you, moving to a new school.</a:t>
            </a:r>
          </a:p>
          <a:p>
            <a:endParaRPr lang="en-GB" sz="2800" dirty="0" smtClean="0">
              <a:solidFill>
                <a:srgbClr val="00B050"/>
              </a:solidFill>
              <a:latin typeface="NTFPreCursivefk" panose="03000400000000000000" pitchFamily="66" charset="0"/>
            </a:endParaRPr>
          </a:p>
          <a:p>
            <a:r>
              <a:rPr lang="en-GB" sz="2800" dirty="0" smtClean="0">
                <a:solidFill>
                  <a:srgbClr val="00B0F0"/>
                </a:solidFill>
                <a:latin typeface="NTFPreCursivefk" panose="03000400000000000000" pitchFamily="66" charset="0"/>
              </a:rPr>
              <a:t>Year 5</a:t>
            </a:r>
            <a:endParaRPr lang="en-GB" sz="2800" dirty="0">
              <a:solidFill>
                <a:srgbClr val="00B0F0"/>
              </a:solidFill>
              <a:latin typeface="NTFPreCursivefk" panose="03000400000000000000" pitchFamily="66" charset="0"/>
            </a:endParaRPr>
          </a:p>
          <a:p>
            <a:r>
              <a:rPr lang="en-GB" sz="2800" dirty="0" smtClean="0">
                <a:solidFill>
                  <a:srgbClr val="0070C0"/>
                </a:solidFill>
                <a:latin typeface="NTFPreCursivefk" panose="03000400000000000000" pitchFamily="66" charset="0"/>
              </a:rPr>
              <a:t>Today you will fill in a booklet all about yourselves ready for your new school teacher, this can be given, emailed or passed to your new teacher. </a:t>
            </a:r>
          </a:p>
          <a:p>
            <a:r>
              <a:rPr lang="en-GB" sz="2800" dirty="0" smtClean="0">
                <a:solidFill>
                  <a:srgbClr val="00B0F0"/>
                </a:solidFill>
                <a:latin typeface="NTFPreCursivefk" panose="03000400000000000000" pitchFamily="66" charset="0"/>
              </a:rPr>
              <a:t>Year 6</a:t>
            </a:r>
            <a:endParaRPr lang="en-GB" sz="2800" dirty="0">
              <a:solidFill>
                <a:srgbClr val="00B0F0"/>
              </a:solidFill>
              <a:latin typeface="NTFPreCursivefk" panose="03000400000000000000" pitchFamily="66" charset="0"/>
            </a:endParaRPr>
          </a:p>
          <a:p>
            <a:r>
              <a:rPr lang="en-GB" sz="2800" dirty="0" smtClean="0">
                <a:solidFill>
                  <a:srgbClr val="0070C0"/>
                </a:solidFill>
                <a:latin typeface="NTFPreCursivefk" panose="03000400000000000000" pitchFamily="66" charset="0"/>
              </a:rPr>
              <a:t>If you are year 6, create a guide to for the year 5’s to help them in their final year at </a:t>
            </a:r>
            <a:r>
              <a:rPr lang="en-GB" sz="2800" dirty="0" err="1" smtClean="0">
                <a:solidFill>
                  <a:srgbClr val="0070C0"/>
                </a:solidFill>
                <a:latin typeface="NTFPreCursivefk" panose="03000400000000000000" pitchFamily="66" charset="0"/>
              </a:rPr>
              <a:t>Greenbank</a:t>
            </a:r>
            <a:r>
              <a:rPr lang="en-GB" sz="2800" dirty="0" smtClean="0">
                <a:solidFill>
                  <a:srgbClr val="0070C0"/>
                </a:solidFill>
                <a:latin typeface="NTFPreCursivefk" panose="03000400000000000000" pitchFamily="66" charset="0"/>
              </a:rPr>
              <a:t>. </a:t>
            </a:r>
          </a:p>
          <a:p>
            <a:endParaRPr lang="en-GB" sz="2800" dirty="0">
              <a:solidFill>
                <a:srgbClr val="0070C0"/>
              </a:solidFill>
              <a:latin typeface="NTFPreCursivefk" panose="03000400000000000000" pitchFamily="66" charset="0"/>
            </a:endParaRPr>
          </a:p>
          <a:p>
            <a:endParaRPr lang="en-GB" sz="2000" dirty="0" smtClean="0">
              <a:solidFill>
                <a:srgbClr val="7030A0"/>
              </a:solidFill>
              <a:latin typeface="NTFPreCursivefk" panose="03000400000000000000" pitchFamily="66" charset="0"/>
            </a:endParaRPr>
          </a:p>
        </p:txBody>
      </p:sp>
    </p:spTree>
    <p:extLst>
      <p:ext uri="{BB962C8B-B14F-4D97-AF65-F5344CB8AC3E}">
        <p14:creationId xmlns:p14="http://schemas.microsoft.com/office/powerpoint/2010/main" val="3666823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5401</TotalTime>
  <Words>1121</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NTFPreCursivefk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65</cp:revision>
  <dcterms:created xsi:type="dcterms:W3CDTF">2020-06-23T13:28:38Z</dcterms:created>
  <dcterms:modified xsi:type="dcterms:W3CDTF">2020-07-01T19:54:36Z</dcterms:modified>
</cp:coreProperties>
</file>