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57" r:id="rId8"/>
    <p:sldId id="266" r:id="rId9"/>
    <p:sldId id="267" r:id="rId10"/>
    <p:sldId id="268" r:id="rId11"/>
    <p:sldId id="270" r:id="rId12"/>
    <p:sldId id="269" r:id="rId13"/>
    <p:sldId id="271" r:id="rId14"/>
    <p:sldId id="272" r:id="rId15"/>
    <p:sldId id="258" r:id="rId16"/>
    <p:sldId id="273" r:id="rId17"/>
    <p:sldId id="275" r:id="rId18"/>
    <p:sldId id="274" r:id="rId19"/>
    <p:sldId id="276" r:id="rId20"/>
    <p:sldId id="277" r:id="rId21"/>
    <p:sldId id="278" r:id="rId22"/>
    <p:sldId id="279" r:id="rId23"/>
    <p:sldId id="280" r:id="rId24"/>
    <p:sldId id="259" r:id="rId25"/>
    <p:sldId id="281" r:id="rId26"/>
    <p:sldId id="282" r:id="rId27"/>
    <p:sldId id="283" r:id="rId28"/>
    <p:sldId id="284" r:id="rId29"/>
    <p:sldId id="285" r:id="rId30"/>
    <p:sldId id="286" r:id="rId31"/>
    <p:sldId id="287" r:id="rId32"/>
    <p:sldId id="260"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8" autoAdjust="0"/>
    <p:restoredTop sz="94660"/>
  </p:normalViewPr>
  <p:slideViewPr>
    <p:cSldViewPr snapToGrid="0">
      <p:cViewPr varScale="1">
        <p:scale>
          <a:sx n="73" d="100"/>
          <a:sy n="73"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04ADFF6-F395-49FA-91A5-3779BB24CFC6}"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2659036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ADFF6-F395-49FA-91A5-3779BB24CFC6}"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5391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ADFF6-F395-49FA-91A5-3779BB24CFC6}"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41150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ADFF6-F395-49FA-91A5-3779BB24CFC6}"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2951490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4ADFF6-F395-49FA-91A5-3779BB24CFC6}" type="datetimeFigureOut">
              <a:rPr lang="en-GB" smtClean="0"/>
              <a:t>01/07/2020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318912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4ADFF6-F395-49FA-91A5-3779BB24CFC6}"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1406615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04ADFF6-F395-49FA-91A5-3779BB24CFC6}" type="datetimeFigureOut">
              <a:rPr lang="en-GB" smtClean="0"/>
              <a:t>01/07/2020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298604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04ADFF6-F395-49FA-91A5-3779BB24CFC6}" type="datetimeFigureOut">
              <a:rPr lang="en-GB" smtClean="0"/>
              <a:t>01/07/2020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266385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ADFF6-F395-49FA-91A5-3779BB24CFC6}" type="datetimeFigureOut">
              <a:rPr lang="en-GB" smtClean="0"/>
              <a:t>01/07/2020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4938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ADFF6-F395-49FA-91A5-3779BB24CFC6}"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1020478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4ADFF6-F395-49FA-91A5-3779BB24CFC6}" type="datetimeFigureOut">
              <a:rPr lang="en-GB" smtClean="0"/>
              <a:t>01/07/2020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43C7BA-20A4-480A-88D2-1B6390488638}" type="slidenum">
              <a:rPr lang="en-GB" smtClean="0"/>
              <a:t>‹#›</a:t>
            </a:fld>
            <a:endParaRPr lang="en-GB"/>
          </a:p>
        </p:txBody>
      </p:sp>
    </p:spTree>
    <p:extLst>
      <p:ext uri="{BB962C8B-B14F-4D97-AF65-F5344CB8AC3E}">
        <p14:creationId xmlns:p14="http://schemas.microsoft.com/office/powerpoint/2010/main" val="341957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ADFF6-F395-49FA-91A5-3779BB24CFC6}" type="datetimeFigureOut">
              <a:rPr lang="en-GB" smtClean="0"/>
              <a:t>01/07/2020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3C7BA-20A4-480A-88D2-1B6390488638}" type="slidenum">
              <a:rPr lang="en-GB" smtClean="0"/>
              <a:t>‹#›</a:t>
            </a:fld>
            <a:endParaRPr lang="en-GB"/>
          </a:p>
        </p:txBody>
      </p:sp>
    </p:spTree>
    <p:extLst>
      <p:ext uri="{BB962C8B-B14F-4D97-AF65-F5344CB8AC3E}">
        <p14:creationId xmlns:p14="http://schemas.microsoft.com/office/powerpoint/2010/main" val="292913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uk.ixl.com/math/year-5/select-figures-with-a-given-are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uk.ixl.com/math/year-5/create-figures-with-a-given-area" TargetMode="External"/><Relationship Id="rId4" Type="http://schemas.openxmlformats.org/officeDocument/2006/relationships/hyperlink" Target="https://uk.ixl.com/math/year-5/find-the-area-between-two-rectangl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athsframe.co.uk/en/resources/resource/119/find-the-start-tim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hyperlink" Target="https://mathsframe.co.uk/en/resources/resource/117/telling-the-time-in-words" TargetMode="External"/><Relationship Id="rId4" Type="http://schemas.openxmlformats.org/officeDocument/2006/relationships/hyperlink" Target="https://mathsframe.co.uk/en/resources/resource/261/using-a-calendar"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bitesize/topics/zvmxsbk/articles/zsr4k7h"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uk.ixl.com/math/year-5/perimete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mathsframe.co.uk/en/resources/resource/111/itp-line-graph"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mathswithparents.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bbc.co.uk/bitesize/articles/z4chnrd" TargetMode="External"/><Relationship Id="rId4" Type="http://schemas.openxmlformats.org/officeDocument/2006/relationships/hyperlink" Target="https://www.bbc.co.uk/bitesize/articles/zjbyvk7"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uk.ixl.com/math/year-5/perimeter"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uk.ixl.com/math/year-5/perimeter-find-the-missing-side-lengths"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bam.files.bbci.co.uk/bam/live/content/zmbbgwx/pdf#sa-link_location=blocks&amp;intlink_from_url=https%3A%2F%2Fwww.bbc.co.uk%2Fbitesize%2Farticles%2Fzjbyvk7&amp;intlink_ts=1593591167463-sa"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bam.files.bbci.co.uk/bam/live/content/zkhhpg8/pdf#sa-link_location=blocks&amp;intlink_from_url=https%3A%2F%2Fwww.bbc.co.uk%2Fbitesize%2Farticles%2Fzjbyvk7&amp;intlink_ts=1593591482930-sa"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topics/zjbg87h/articles/zwqt6fr"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726" y="122643"/>
            <a:ext cx="8712926" cy="830997"/>
          </a:xfrm>
          <a:prstGeom prst="rect">
            <a:avLst/>
          </a:prstGeom>
          <a:noFill/>
        </p:spPr>
        <p:txBody>
          <a:bodyPr wrap="square" rtlCol="0">
            <a:spAutoFit/>
          </a:bodyPr>
          <a:lstStyle/>
          <a:p>
            <a:r>
              <a:rPr lang="en-GB" sz="4800" dirty="0" smtClean="0">
                <a:latin typeface="NTFPreCursivefk" panose="03000400000000000000" pitchFamily="66" charset="0"/>
              </a:rPr>
              <a:t>Maths – Day 1</a:t>
            </a:r>
            <a:endParaRPr lang="en-GB" sz="4800" dirty="0">
              <a:latin typeface="NTFPreCursivefk"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1" y="122643"/>
            <a:ext cx="812806" cy="812806"/>
          </a:xfrm>
          <a:prstGeom prst="rect">
            <a:avLst/>
          </a:prstGeom>
        </p:spPr>
      </p:pic>
      <p:sp>
        <p:nvSpPr>
          <p:cNvPr id="6" name="TextBox 5"/>
          <p:cNvSpPr txBox="1"/>
          <p:nvPr/>
        </p:nvSpPr>
        <p:spPr>
          <a:xfrm>
            <a:off x="2786743" y="2025465"/>
            <a:ext cx="8712926" cy="2215991"/>
          </a:xfrm>
          <a:prstGeom prst="rect">
            <a:avLst/>
          </a:prstGeom>
          <a:noFill/>
        </p:spPr>
        <p:txBody>
          <a:bodyPr wrap="square" rtlCol="0">
            <a:spAutoFit/>
          </a:bodyPr>
          <a:lstStyle/>
          <a:p>
            <a:r>
              <a:rPr lang="en-GB" sz="13800" dirty="0">
                <a:solidFill>
                  <a:srgbClr val="00B050"/>
                </a:solidFill>
                <a:latin typeface="NTFPreCursivefk" panose="03000400000000000000" pitchFamily="66" charset="0"/>
              </a:rPr>
              <a:t>P</a:t>
            </a:r>
            <a:r>
              <a:rPr lang="en-GB" sz="13800" dirty="0" smtClean="0">
                <a:solidFill>
                  <a:srgbClr val="00B050"/>
                </a:solidFill>
                <a:latin typeface="NTFPreCursivefk" panose="03000400000000000000" pitchFamily="66" charset="0"/>
              </a:rPr>
              <a:t>erimeter</a:t>
            </a:r>
            <a:endParaRPr lang="en-GB" sz="138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146330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a:t>
            </a:r>
            <a:endParaRPr lang="en-GB" sz="6600" dirty="0">
              <a:solidFill>
                <a:srgbClr val="FF6600"/>
              </a:solidFill>
              <a:latin typeface="NTFPreCursivefk" panose="03000400000000000000" pitchFamily="66" charset="0"/>
            </a:endParaRPr>
          </a:p>
        </p:txBody>
      </p:sp>
      <p:sp>
        <p:nvSpPr>
          <p:cNvPr id="3" name="Rectangle 2"/>
          <p:cNvSpPr/>
          <p:nvPr/>
        </p:nvSpPr>
        <p:spPr>
          <a:xfrm>
            <a:off x="203196" y="1298632"/>
            <a:ext cx="6096000" cy="83099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practice…</a:t>
            </a:r>
          </a:p>
          <a:p>
            <a:endParaRPr lang="en-GB" sz="2400" i="0" dirty="0">
              <a:solidFill>
                <a:srgbClr val="00B050"/>
              </a:solidFill>
              <a:effectLst/>
              <a:latin typeface="NTFPreCursivefk" panose="03000400000000000000" pitchFamily="66" charset="0"/>
            </a:endParaRPr>
          </a:p>
        </p:txBody>
      </p:sp>
      <p:sp>
        <p:nvSpPr>
          <p:cNvPr id="8" name="Rectangle 7"/>
          <p:cNvSpPr/>
          <p:nvPr/>
        </p:nvSpPr>
        <p:spPr>
          <a:xfrm>
            <a:off x="6096000" y="2197622"/>
            <a:ext cx="5543006" cy="3108543"/>
          </a:xfrm>
          <a:prstGeom prst="rect">
            <a:avLst/>
          </a:prstGeom>
        </p:spPr>
        <p:txBody>
          <a:bodyPr wrap="square">
            <a:spAutoFit/>
          </a:bodyPr>
          <a:lstStyle/>
          <a:p>
            <a:r>
              <a:rPr lang="en-GB" sz="2800" dirty="0" smtClean="0">
                <a:solidFill>
                  <a:srgbClr val="FF0000"/>
                </a:solidFill>
                <a:latin typeface="NTFPreCursivefk" panose="03000400000000000000" pitchFamily="66" charset="0"/>
              </a:rPr>
              <a:t>Use the square paper print out on the next slide or plain paper to draw 3 different rectangles with an approximate are of 30cm</a:t>
            </a:r>
            <a:r>
              <a:rPr lang="en-GB" sz="2800" dirty="0" smtClean="0">
                <a:solidFill>
                  <a:srgbClr val="FF0000"/>
                </a:solidFill>
                <a:latin typeface="NTFPreCursivefk" panose="03000400000000000000" pitchFamily="66" charset="0"/>
                <a:cs typeface="Arial" panose="020B0604020202020204" pitchFamily="34" charset="0"/>
              </a:rPr>
              <a:t>²</a:t>
            </a:r>
          </a:p>
          <a:p>
            <a:endParaRPr lang="en-GB" sz="2800" b="0" i="0" dirty="0">
              <a:solidFill>
                <a:srgbClr val="FF0000"/>
              </a:solidFill>
              <a:effectLst/>
              <a:latin typeface="NTFPreCursivefk" panose="03000400000000000000" pitchFamily="66" charset="0"/>
              <a:cs typeface="Arial" panose="020B0604020202020204" pitchFamily="34" charset="0"/>
            </a:endParaRPr>
          </a:p>
          <a:p>
            <a:r>
              <a:rPr lang="en-GB" sz="2800" dirty="0" smtClean="0">
                <a:solidFill>
                  <a:srgbClr val="00B050"/>
                </a:solidFill>
                <a:latin typeface="NTFPreCursivefk" panose="03000400000000000000" pitchFamily="66" charset="0"/>
                <a:cs typeface="Arial" panose="020B0604020202020204" pitchFamily="34" charset="0"/>
              </a:rPr>
              <a:t>Hint – </a:t>
            </a:r>
          </a:p>
          <a:p>
            <a:r>
              <a:rPr lang="en-GB" sz="2800" b="0" i="0" dirty="0" smtClean="0">
                <a:solidFill>
                  <a:srgbClr val="00B050"/>
                </a:solidFill>
                <a:effectLst/>
                <a:latin typeface="NTFPreCursivefk" panose="03000400000000000000" pitchFamily="66" charset="0"/>
                <a:cs typeface="Arial" panose="020B0604020202020204" pitchFamily="34" charset="0"/>
              </a:rPr>
              <a:t>Think of the factor pair which make 30.</a:t>
            </a:r>
            <a:endParaRPr lang="en-GB" sz="2800" b="0" i="0" dirty="0">
              <a:solidFill>
                <a:srgbClr val="00B050"/>
              </a:solidFill>
              <a:effectLst/>
              <a:latin typeface="NTFPreCursivefk" panose="03000400000000000000" pitchFamily="66" charset="0"/>
            </a:endParaRPr>
          </a:p>
        </p:txBody>
      </p:sp>
      <p:sp>
        <p:nvSpPr>
          <p:cNvPr id="7" name="Rectangle 6"/>
          <p:cNvSpPr/>
          <p:nvPr/>
        </p:nvSpPr>
        <p:spPr>
          <a:xfrm>
            <a:off x="3251196" y="2599509"/>
            <a:ext cx="380278" cy="2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81824" y="4614590"/>
            <a:ext cx="380278" cy="2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609598" y="1815737"/>
            <a:ext cx="5343937" cy="5042263"/>
          </a:xfrm>
          <a:prstGeom prst="rect">
            <a:avLst/>
          </a:prstGeom>
        </p:spPr>
      </p:pic>
    </p:spTree>
    <p:extLst>
      <p:ext uri="{BB962C8B-B14F-4D97-AF65-F5344CB8AC3E}">
        <p14:creationId xmlns:p14="http://schemas.microsoft.com/office/powerpoint/2010/main" val="2407877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 y="548639"/>
            <a:ext cx="6104711" cy="5760090"/>
          </a:xfrm>
          <a:prstGeom prst="rect">
            <a:avLst/>
          </a:prstGeom>
        </p:spPr>
      </p:pic>
      <p:pic>
        <p:nvPicPr>
          <p:cNvPr id="6" name="Picture 5"/>
          <p:cNvPicPr>
            <a:picLocks noChangeAspect="1"/>
          </p:cNvPicPr>
          <p:nvPr/>
        </p:nvPicPr>
        <p:blipFill rotWithShape="1">
          <a:blip r:embed="rId2"/>
          <a:srcRect l="4565"/>
          <a:stretch/>
        </p:blipFill>
        <p:spPr>
          <a:xfrm>
            <a:off x="6139541" y="548639"/>
            <a:ext cx="5826037" cy="5760090"/>
          </a:xfrm>
          <a:prstGeom prst="rect">
            <a:avLst/>
          </a:prstGeom>
        </p:spPr>
      </p:pic>
    </p:spTree>
    <p:extLst>
      <p:ext uri="{BB962C8B-B14F-4D97-AF65-F5344CB8AC3E}">
        <p14:creationId xmlns:p14="http://schemas.microsoft.com/office/powerpoint/2010/main" val="412049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83099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practice…</a:t>
            </a:r>
          </a:p>
          <a:p>
            <a:endParaRPr lang="en-GB" sz="2400" i="0" dirty="0">
              <a:solidFill>
                <a:srgbClr val="00B050"/>
              </a:solidFill>
              <a:effectLst/>
              <a:latin typeface="NTFPreCursivefk" panose="03000400000000000000" pitchFamily="66" charset="0"/>
            </a:endParaRPr>
          </a:p>
        </p:txBody>
      </p:sp>
      <p:sp>
        <p:nvSpPr>
          <p:cNvPr id="8" name="Rectangle 7"/>
          <p:cNvSpPr/>
          <p:nvPr/>
        </p:nvSpPr>
        <p:spPr>
          <a:xfrm>
            <a:off x="322216" y="2721240"/>
            <a:ext cx="6096000" cy="2862322"/>
          </a:xfrm>
          <a:prstGeom prst="rect">
            <a:avLst/>
          </a:prstGeom>
        </p:spPr>
        <p:txBody>
          <a:bodyPr>
            <a:spAutoFit/>
          </a:bodyPr>
          <a:lstStyle/>
          <a:p>
            <a:r>
              <a:rPr lang="en-GB" sz="2000" b="0" i="0" dirty="0" smtClean="0">
                <a:solidFill>
                  <a:srgbClr val="FF0000"/>
                </a:solidFill>
                <a:effectLst/>
                <a:latin typeface="NTFPreCursivefk" panose="03000400000000000000" pitchFamily="66" charset="0"/>
              </a:rPr>
              <a:t>Use the Links below to practice finding the Area…</a:t>
            </a:r>
          </a:p>
          <a:p>
            <a:endParaRPr lang="en-GB" sz="2000" dirty="0">
              <a:solidFill>
                <a:srgbClr val="FF0000"/>
              </a:solidFill>
              <a:latin typeface="NTFPreCursivefk" panose="03000400000000000000" pitchFamily="66" charset="0"/>
            </a:endParaRPr>
          </a:p>
          <a:p>
            <a:r>
              <a:rPr lang="en-GB" sz="2000" dirty="0" smtClean="0">
                <a:latin typeface="NTFPreCursivefk" panose="03000400000000000000" pitchFamily="66" charset="0"/>
                <a:hlinkClick r:id="rId3"/>
              </a:rPr>
              <a:t>https://uk.ixl.com/math/year-5/select-figures-with-a-given-area</a:t>
            </a:r>
            <a:endParaRPr lang="en-GB" sz="2000" dirty="0" smtClean="0">
              <a:latin typeface="NTFPreCursivefk" panose="03000400000000000000" pitchFamily="66" charset="0"/>
            </a:endParaRPr>
          </a:p>
          <a:p>
            <a:endParaRPr lang="en-GB" sz="2000" b="0" i="0" dirty="0">
              <a:solidFill>
                <a:srgbClr val="FF0000"/>
              </a:solidFill>
              <a:effectLst/>
              <a:latin typeface="NTFPreCursivefk" panose="03000400000000000000" pitchFamily="66" charset="0"/>
            </a:endParaRPr>
          </a:p>
          <a:p>
            <a:r>
              <a:rPr lang="en-GB" sz="2000" dirty="0" smtClean="0">
                <a:latin typeface="NTFPreCursivefk" panose="03000400000000000000" pitchFamily="66" charset="0"/>
                <a:hlinkClick r:id="rId4"/>
              </a:rPr>
              <a:t>https://uk.ixl.com/math/year-5/find-the-area-between-two-rectangles</a:t>
            </a:r>
            <a:endParaRPr lang="en-GB" sz="2000" dirty="0" smtClean="0">
              <a:latin typeface="NTFPreCursivefk" panose="03000400000000000000" pitchFamily="66" charset="0"/>
            </a:endParaRPr>
          </a:p>
          <a:p>
            <a:endParaRPr lang="en-GB" sz="2000" b="0" i="0" dirty="0">
              <a:solidFill>
                <a:srgbClr val="FF0000"/>
              </a:solidFill>
              <a:effectLst/>
              <a:latin typeface="NTFPreCursivefk" panose="03000400000000000000" pitchFamily="66" charset="0"/>
            </a:endParaRPr>
          </a:p>
          <a:p>
            <a:r>
              <a:rPr lang="en-GB" sz="2000" dirty="0" smtClean="0">
                <a:latin typeface="NTFPreCursivefk" panose="03000400000000000000" pitchFamily="66" charset="0"/>
                <a:hlinkClick r:id="rId5"/>
              </a:rPr>
              <a:t>https://uk.ixl.com/math/year-5/create-figures-with-a-given-area</a:t>
            </a:r>
            <a:endParaRPr lang="en-GB" sz="2000" b="0" i="0" dirty="0" smtClean="0">
              <a:solidFill>
                <a:srgbClr val="FF0000"/>
              </a:solidFill>
              <a:effectLst/>
              <a:latin typeface="NTFPreCursivefk" panose="03000400000000000000" pitchFamily="66" charset="0"/>
            </a:endParaRPr>
          </a:p>
          <a:p>
            <a:endParaRPr lang="en-GB" sz="2000" dirty="0">
              <a:solidFill>
                <a:srgbClr val="FF0000"/>
              </a:solidFill>
              <a:latin typeface="NTFPreCursivefk" panose="03000400000000000000" pitchFamily="66" charset="0"/>
            </a:endParaRPr>
          </a:p>
        </p:txBody>
      </p:sp>
      <p:pic>
        <p:nvPicPr>
          <p:cNvPr id="4" name="Picture 3"/>
          <p:cNvPicPr>
            <a:picLocks noChangeAspect="1"/>
          </p:cNvPicPr>
          <p:nvPr/>
        </p:nvPicPr>
        <p:blipFill>
          <a:blip r:embed="rId6"/>
          <a:stretch>
            <a:fillRect/>
          </a:stretch>
        </p:blipFill>
        <p:spPr>
          <a:xfrm rot="5400000">
            <a:off x="6104196" y="2571039"/>
            <a:ext cx="6416114" cy="1814512"/>
          </a:xfrm>
          <a:prstGeom prst="rect">
            <a:avLst/>
          </a:prstGeom>
        </p:spPr>
      </p:pic>
    </p:spTree>
    <p:extLst>
      <p:ext uri="{BB962C8B-B14F-4D97-AF65-F5344CB8AC3E}">
        <p14:creationId xmlns:p14="http://schemas.microsoft.com/office/powerpoint/2010/main" val="2766214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a:t>
            </a:r>
            <a:endParaRPr lang="en-GB" sz="6600" dirty="0">
              <a:solidFill>
                <a:srgbClr val="FF6600"/>
              </a:solidFill>
              <a:latin typeface="NTFPreCursivefk" panose="03000400000000000000" pitchFamily="66" charset="0"/>
            </a:endParaRPr>
          </a:p>
        </p:txBody>
      </p:sp>
      <p:sp>
        <p:nvSpPr>
          <p:cNvPr id="3" name="Rectangle 2"/>
          <p:cNvSpPr/>
          <p:nvPr/>
        </p:nvSpPr>
        <p:spPr>
          <a:xfrm>
            <a:off x="322216" y="1357239"/>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Your task…</a:t>
            </a:r>
            <a:endParaRPr lang="en-GB" sz="2400" i="0" dirty="0">
              <a:solidFill>
                <a:srgbClr val="00B050"/>
              </a:solidFill>
              <a:effectLst/>
              <a:latin typeface="NTFPreCursivefk" panose="03000400000000000000" pitchFamily="66" charset="0"/>
            </a:endParaRPr>
          </a:p>
        </p:txBody>
      </p:sp>
      <p:sp>
        <p:nvSpPr>
          <p:cNvPr id="8" name="Rectangle 7"/>
          <p:cNvSpPr/>
          <p:nvPr/>
        </p:nvSpPr>
        <p:spPr>
          <a:xfrm>
            <a:off x="478970" y="1818904"/>
            <a:ext cx="6096000" cy="5201424"/>
          </a:xfrm>
          <a:prstGeom prst="rect">
            <a:avLst/>
          </a:prstGeom>
        </p:spPr>
        <p:txBody>
          <a:bodyPr>
            <a:spAutoFit/>
          </a:bodyPr>
          <a:lstStyle/>
          <a:p>
            <a:r>
              <a:rPr lang="en-GB" sz="2000" dirty="0" smtClean="0">
                <a:solidFill>
                  <a:srgbClr val="FF0000"/>
                </a:solidFill>
                <a:latin typeface="NTFPreCursivefk" panose="03000400000000000000" pitchFamily="66" charset="0"/>
              </a:rPr>
              <a:t>Use the square paper print out or a plain piece of paper…</a:t>
            </a:r>
          </a:p>
          <a:p>
            <a:endParaRPr lang="en-GB" sz="2000" dirty="0">
              <a:solidFill>
                <a:srgbClr val="FF0000"/>
              </a:solidFill>
              <a:latin typeface="NTFPreCursivefk" panose="03000400000000000000" pitchFamily="66" charset="0"/>
            </a:endParaRPr>
          </a:p>
          <a:p>
            <a:r>
              <a:rPr lang="en-GB" sz="2000" dirty="0" smtClean="0">
                <a:solidFill>
                  <a:srgbClr val="FF0000"/>
                </a:solidFill>
                <a:latin typeface="NTFPreCursivefk" panose="03000400000000000000" pitchFamily="66" charset="0"/>
              </a:rPr>
              <a:t>Roll a dice (if you don’t have a dice make number cards 1-9) generate two numbers. These numbers will be your dimensions.</a:t>
            </a:r>
          </a:p>
          <a:p>
            <a:endParaRPr lang="en-GB" sz="2000" dirty="0">
              <a:solidFill>
                <a:srgbClr val="FF0000"/>
              </a:solidFill>
              <a:latin typeface="NTFPreCursivefk" panose="03000400000000000000" pitchFamily="66" charset="0"/>
            </a:endParaRPr>
          </a:p>
          <a:p>
            <a:r>
              <a:rPr lang="en-GB" sz="2000" dirty="0" smtClean="0">
                <a:solidFill>
                  <a:srgbClr val="FF0000"/>
                </a:solidFill>
                <a:latin typeface="NTFPreCursivefk" panose="03000400000000000000" pitchFamily="66" charset="0"/>
              </a:rPr>
              <a:t>Draw a rectangle with these dimensions and build your shapes up your paper – like </a:t>
            </a:r>
            <a:r>
              <a:rPr lang="en-GB" sz="2000" dirty="0" err="1" smtClean="0">
                <a:solidFill>
                  <a:srgbClr val="FF0000"/>
                </a:solidFill>
                <a:latin typeface="NTFPreCursivefk" panose="03000400000000000000" pitchFamily="66" charset="0"/>
              </a:rPr>
              <a:t>tetris</a:t>
            </a:r>
            <a:r>
              <a:rPr lang="en-GB" sz="2000" dirty="0" smtClean="0">
                <a:solidFill>
                  <a:srgbClr val="FF0000"/>
                </a:solidFill>
                <a:latin typeface="NTFPreCursivefk" panose="03000400000000000000" pitchFamily="66" charset="0"/>
              </a:rPr>
              <a:t>. </a:t>
            </a:r>
          </a:p>
          <a:p>
            <a:endParaRPr lang="en-GB" sz="2000" dirty="0">
              <a:solidFill>
                <a:srgbClr val="FF0000"/>
              </a:solidFill>
              <a:latin typeface="NTFPreCursivefk" panose="03000400000000000000" pitchFamily="66" charset="0"/>
            </a:endParaRPr>
          </a:p>
          <a:p>
            <a:r>
              <a:rPr lang="en-GB" sz="2000" dirty="0" smtClean="0">
                <a:solidFill>
                  <a:srgbClr val="FF0000"/>
                </a:solidFill>
                <a:latin typeface="NTFPreCursivefk" panose="03000400000000000000" pitchFamily="66" charset="0"/>
              </a:rPr>
              <a:t>Work out the area of each shape as you draw them. </a:t>
            </a:r>
          </a:p>
          <a:p>
            <a:endParaRPr lang="en-GB" sz="2000" dirty="0">
              <a:solidFill>
                <a:srgbClr val="FF0000"/>
              </a:solidFill>
              <a:latin typeface="NTFPreCursivefk" panose="03000400000000000000" pitchFamily="66" charset="0"/>
            </a:endParaRPr>
          </a:p>
          <a:p>
            <a:r>
              <a:rPr lang="en-GB" sz="2000" dirty="0" smtClean="0">
                <a:solidFill>
                  <a:srgbClr val="FF0000"/>
                </a:solidFill>
                <a:latin typeface="NTFPreCursivefk" panose="03000400000000000000" pitchFamily="66" charset="0"/>
              </a:rPr>
              <a:t>What is the area of your completed piece of paper?</a:t>
            </a:r>
          </a:p>
          <a:p>
            <a:endParaRPr lang="en-GB" sz="2800" dirty="0">
              <a:solidFill>
                <a:srgbClr val="00B050"/>
              </a:solidFill>
              <a:latin typeface="NTFPreCursivefk" panose="03000400000000000000" pitchFamily="66" charset="0"/>
            </a:endParaRPr>
          </a:p>
          <a:p>
            <a:r>
              <a:rPr lang="en-GB" sz="2800" dirty="0" smtClean="0">
                <a:solidFill>
                  <a:srgbClr val="00B050"/>
                </a:solidFill>
                <a:latin typeface="NTFPreCursivefk" panose="03000400000000000000" pitchFamily="66" charset="0"/>
              </a:rPr>
              <a:t>Don’t forget are is measured in cm</a:t>
            </a:r>
            <a:r>
              <a:rPr lang="en-GB" sz="2800" dirty="0" smtClean="0">
                <a:solidFill>
                  <a:srgbClr val="00B050"/>
                </a:solidFill>
                <a:latin typeface="Arial" panose="020B0604020202020204" pitchFamily="34" charset="0"/>
                <a:cs typeface="Arial" panose="020B0604020202020204" pitchFamily="34" charset="0"/>
              </a:rPr>
              <a:t>²</a:t>
            </a:r>
          </a:p>
          <a:p>
            <a:endParaRPr lang="en-GB" sz="2800" dirty="0">
              <a:solidFill>
                <a:srgbClr val="00B050"/>
              </a:solidFill>
              <a:latin typeface="Arial" panose="020B0604020202020204" pitchFamily="34" charset="0"/>
              <a:cs typeface="Arial" panose="020B0604020202020204" pitchFamily="34" charset="0"/>
            </a:endParaRPr>
          </a:p>
          <a:p>
            <a:endParaRPr lang="en-GB" sz="2800" dirty="0">
              <a:solidFill>
                <a:srgbClr val="00B050"/>
              </a:solidFill>
              <a:latin typeface="NTFPreCursivefk" panose="03000400000000000000" pitchFamily="66" charset="0"/>
            </a:endParaRPr>
          </a:p>
        </p:txBody>
      </p:sp>
      <p:pic>
        <p:nvPicPr>
          <p:cNvPr id="1026" name="Picture 2" descr="Why people are watching 'Tetris' tournaments while staying at hom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8089" y="1818904"/>
            <a:ext cx="4596674" cy="25856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337969" y="4623064"/>
            <a:ext cx="4286794" cy="1815882"/>
          </a:xfrm>
          <a:prstGeom prst="rect">
            <a:avLst/>
          </a:prstGeom>
        </p:spPr>
        <p:txBody>
          <a:bodyPr wrap="square">
            <a:spAutoFit/>
          </a:bodyPr>
          <a:lstStyle/>
          <a:p>
            <a:r>
              <a:rPr lang="en-GB" sz="2800" dirty="0" smtClean="0">
                <a:solidFill>
                  <a:srgbClr val="0070C0"/>
                </a:solidFill>
                <a:latin typeface="NTFPreCursivefk" panose="03000400000000000000" pitchFamily="66" charset="0"/>
                <a:cs typeface="Arial" panose="020B0604020202020204" pitchFamily="34" charset="0"/>
              </a:rPr>
              <a:t>Challenge: make compound shapes (shapes made up of more than one shape).</a:t>
            </a:r>
            <a:endParaRPr lang="en-GB" sz="2800" dirty="0">
              <a:solidFill>
                <a:srgbClr val="0070C0"/>
              </a:solidFill>
              <a:latin typeface="NTFPreCursivefk" panose="03000400000000000000" pitchFamily="66" charset="0"/>
              <a:cs typeface="Arial" panose="020B0604020202020204" pitchFamily="34" charset="0"/>
            </a:endParaRPr>
          </a:p>
          <a:p>
            <a:endParaRPr lang="en-GB" sz="2800"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257338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a:t>
            </a:r>
            <a:endParaRPr lang="en-GB" sz="6600" dirty="0">
              <a:solidFill>
                <a:srgbClr val="FF6600"/>
              </a:solidFill>
              <a:latin typeface="NTFPreCursivefk" panose="03000400000000000000" pitchFamily="66" charset="0"/>
            </a:endParaRPr>
          </a:p>
        </p:txBody>
      </p:sp>
      <p:sp>
        <p:nvSpPr>
          <p:cNvPr id="3" name="Rectangle 2"/>
          <p:cNvSpPr/>
          <p:nvPr/>
        </p:nvSpPr>
        <p:spPr>
          <a:xfrm>
            <a:off x="322216" y="1357239"/>
            <a:ext cx="6096000" cy="461665"/>
          </a:xfrm>
          <a:prstGeom prst="rect">
            <a:avLst/>
          </a:prstGeom>
        </p:spPr>
        <p:txBody>
          <a:bodyPr>
            <a:spAutoFit/>
          </a:bodyPr>
          <a:lstStyle/>
          <a:p>
            <a:r>
              <a:rPr lang="en-GB" sz="2400" dirty="0" smtClean="0">
                <a:solidFill>
                  <a:srgbClr val="00B050"/>
                </a:solidFill>
                <a:latin typeface="NTFPreCursivefk" panose="03000400000000000000" pitchFamily="66" charset="0"/>
              </a:rPr>
              <a:t>Challenge sheet …</a:t>
            </a:r>
            <a:endParaRPr lang="en-GB" sz="2400" i="0" dirty="0">
              <a:solidFill>
                <a:srgbClr val="00B050"/>
              </a:solidFill>
              <a:effectLst/>
              <a:latin typeface="NTFPreCursivefk" panose="03000400000000000000" pitchFamily="66" charset="0"/>
            </a:endParaRPr>
          </a:p>
        </p:txBody>
      </p:sp>
      <p:pic>
        <p:nvPicPr>
          <p:cNvPr id="2" name="Picture 1"/>
          <p:cNvPicPr>
            <a:picLocks noChangeAspect="1"/>
          </p:cNvPicPr>
          <p:nvPr/>
        </p:nvPicPr>
        <p:blipFill>
          <a:blip r:embed="rId3"/>
          <a:stretch>
            <a:fillRect/>
          </a:stretch>
        </p:blipFill>
        <p:spPr>
          <a:xfrm>
            <a:off x="3621949" y="2093099"/>
            <a:ext cx="4895850" cy="4486275"/>
          </a:xfrm>
          <a:prstGeom prst="rect">
            <a:avLst/>
          </a:prstGeom>
        </p:spPr>
      </p:pic>
      <p:sp>
        <p:nvSpPr>
          <p:cNvPr id="9" name="Rectangle 8"/>
          <p:cNvSpPr/>
          <p:nvPr/>
        </p:nvSpPr>
        <p:spPr>
          <a:xfrm>
            <a:off x="2960913" y="1945504"/>
            <a:ext cx="7842070" cy="1323439"/>
          </a:xfrm>
          <a:prstGeom prst="rect">
            <a:avLst/>
          </a:prstGeom>
          <a:solidFill>
            <a:schemeClr val="bg1"/>
          </a:solidFill>
        </p:spPr>
        <p:txBody>
          <a:bodyPr wrap="square">
            <a:spAutoFit/>
          </a:bodyPr>
          <a:lstStyle/>
          <a:p>
            <a:r>
              <a:rPr lang="en-GB" sz="2000" dirty="0" smtClean="0">
                <a:solidFill>
                  <a:srgbClr val="0070C0"/>
                </a:solidFill>
                <a:latin typeface="NTFPreCursivefk" panose="03000400000000000000" pitchFamily="66" charset="0"/>
              </a:rPr>
              <a:t>My DIY shop calculates the price of their windows according to the area of glass used and the length of frame needed. </a:t>
            </a:r>
          </a:p>
          <a:p>
            <a:endParaRPr lang="en-GB" sz="2000" dirty="0">
              <a:solidFill>
                <a:srgbClr val="0070C0"/>
              </a:solidFill>
              <a:latin typeface="NTFPreCursivefk" panose="03000400000000000000" pitchFamily="66" charset="0"/>
            </a:endParaRPr>
          </a:p>
          <a:p>
            <a:r>
              <a:rPr lang="en-GB" sz="2000" dirty="0" smtClean="0">
                <a:solidFill>
                  <a:srgbClr val="0070C0"/>
                </a:solidFill>
                <a:latin typeface="NTFPreCursivefk" panose="03000400000000000000" pitchFamily="66" charset="0"/>
              </a:rPr>
              <a:t>Can you work out how they arrived at the prices of the windows below?</a:t>
            </a:r>
            <a:endParaRPr lang="en-GB" sz="2000"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1242243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726" y="122643"/>
            <a:ext cx="8712926" cy="830997"/>
          </a:xfrm>
          <a:prstGeom prst="rect">
            <a:avLst/>
          </a:prstGeom>
          <a:noFill/>
        </p:spPr>
        <p:txBody>
          <a:bodyPr wrap="square" rtlCol="0">
            <a:spAutoFit/>
          </a:bodyPr>
          <a:lstStyle/>
          <a:p>
            <a:r>
              <a:rPr lang="en-GB" sz="4800" dirty="0" smtClean="0">
                <a:latin typeface="NTFPreCursivefk" panose="03000400000000000000" pitchFamily="66" charset="0"/>
              </a:rPr>
              <a:t>Maths – Day 3</a:t>
            </a:r>
            <a:endParaRPr lang="en-GB" sz="4800" dirty="0">
              <a:latin typeface="NTFPreCursivefk"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1" y="122643"/>
            <a:ext cx="812806" cy="812806"/>
          </a:xfrm>
          <a:prstGeom prst="rect">
            <a:avLst/>
          </a:prstGeom>
        </p:spPr>
      </p:pic>
      <p:sp>
        <p:nvSpPr>
          <p:cNvPr id="6" name="TextBox 5"/>
          <p:cNvSpPr txBox="1"/>
          <p:nvPr/>
        </p:nvSpPr>
        <p:spPr>
          <a:xfrm>
            <a:off x="2290354" y="2417351"/>
            <a:ext cx="8712926" cy="1200329"/>
          </a:xfrm>
          <a:prstGeom prst="rect">
            <a:avLst/>
          </a:prstGeom>
          <a:noFill/>
        </p:spPr>
        <p:txBody>
          <a:bodyPr wrap="square" rtlCol="0">
            <a:spAutoFit/>
          </a:bodyPr>
          <a:lstStyle/>
          <a:p>
            <a:r>
              <a:rPr lang="en-GB" sz="7200" dirty="0" smtClean="0">
                <a:solidFill>
                  <a:srgbClr val="00B050"/>
                </a:solidFill>
                <a:latin typeface="NTFPreCursivefk" panose="03000400000000000000" pitchFamily="66" charset="0"/>
              </a:rPr>
              <a:t>Reading Timetables </a:t>
            </a:r>
            <a:endParaRPr lang="en-GB" sz="72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88842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322216" y="1357239"/>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Practice time conversion on the Maths Frame games…</a:t>
            </a:r>
            <a:endParaRPr lang="en-GB" sz="2400" i="0" dirty="0">
              <a:solidFill>
                <a:srgbClr val="00B050"/>
              </a:solidFill>
              <a:effectLst/>
              <a:latin typeface="NTFPreCursivefk" panose="03000400000000000000" pitchFamily="66" charset="0"/>
            </a:endParaRPr>
          </a:p>
        </p:txBody>
      </p:sp>
      <p:sp>
        <p:nvSpPr>
          <p:cNvPr id="9" name="Rectangle 8"/>
          <p:cNvSpPr/>
          <p:nvPr/>
        </p:nvSpPr>
        <p:spPr>
          <a:xfrm>
            <a:off x="450541" y="2519035"/>
            <a:ext cx="5022157" cy="2308324"/>
          </a:xfrm>
          <a:prstGeom prst="rect">
            <a:avLst/>
          </a:prstGeom>
          <a:solidFill>
            <a:schemeClr val="bg1"/>
          </a:solidFill>
        </p:spPr>
        <p:txBody>
          <a:bodyPr wrap="square">
            <a:spAutoFit/>
          </a:bodyPr>
          <a:lstStyle/>
          <a:p>
            <a:r>
              <a:rPr lang="en-GB" dirty="0">
                <a:latin typeface="NTFPreCursivefk" panose="03000400000000000000" pitchFamily="66" charset="0"/>
                <a:hlinkClick r:id="rId3"/>
              </a:rPr>
              <a:t>https://mathsframe.co.uk/en/resources/resource/119/find-the-start-time</a:t>
            </a:r>
            <a:endParaRPr lang="en-GB" dirty="0">
              <a:solidFill>
                <a:srgbClr val="0070C0"/>
              </a:solidFill>
              <a:latin typeface="NTFPreCursivefk" panose="03000400000000000000" pitchFamily="66" charset="0"/>
            </a:endParaRPr>
          </a:p>
          <a:p>
            <a:endParaRPr lang="en-GB" dirty="0" smtClean="0">
              <a:solidFill>
                <a:srgbClr val="0070C0"/>
              </a:solidFill>
              <a:latin typeface="NTFPreCursivefk" panose="03000400000000000000" pitchFamily="66" charset="0"/>
            </a:endParaRPr>
          </a:p>
          <a:p>
            <a:r>
              <a:rPr lang="en-GB" dirty="0">
                <a:latin typeface="NTFPreCursivefk" panose="03000400000000000000" pitchFamily="66" charset="0"/>
                <a:hlinkClick r:id="rId4"/>
              </a:rPr>
              <a:t>https://mathsframe.co.uk/en/resources/resource/261/using-a-calendar</a:t>
            </a:r>
            <a:endParaRPr lang="en-GB" dirty="0">
              <a:solidFill>
                <a:srgbClr val="0070C0"/>
              </a:solidFill>
              <a:latin typeface="NTFPreCursivefk" panose="03000400000000000000" pitchFamily="66" charset="0"/>
            </a:endParaRPr>
          </a:p>
          <a:p>
            <a:endParaRPr lang="en-GB" dirty="0" smtClean="0">
              <a:solidFill>
                <a:srgbClr val="0070C0"/>
              </a:solidFill>
              <a:latin typeface="NTFPreCursivefk" panose="03000400000000000000" pitchFamily="66" charset="0"/>
            </a:endParaRPr>
          </a:p>
          <a:p>
            <a:r>
              <a:rPr lang="en-GB" dirty="0">
                <a:latin typeface="NTFPreCursivefk" panose="03000400000000000000" pitchFamily="66" charset="0"/>
                <a:hlinkClick r:id="rId5"/>
              </a:rPr>
              <a:t>https://mathsframe.co.uk/en/resources/resource/117/telling-the-time-in-words</a:t>
            </a:r>
            <a:endParaRPr lang="en-GB" dirty="0" smtClean="0">
              <a:solidFill>
                <a:srgbClr val="0070C0"/>
              </a:solidFill>
              <a:latin typeface="NTFPreCursivefk" panose="03000400000000000000" pitchFamily="66" charset="0"/>
            </a:endParaRPr>
          </a:p>
        </p:txBody>
      </p:sp>
      <p:pic>
        <p:nvPicPr>
          <p:cNvPr id="4" name="Picture 3"/>
          <p:cNvPicPr>
            <a:picLocks noChangeAspect="1"/>
          </p:cNvPicPr>
          <p:nvPr/>
        </p:nvPicPr>
        <p:blipFill>
          <a:blip r:embed="rId6"/>
          <a:stretch>
            <a:fillRect/>
          </a:stretch>
        </p:blipFill>
        <p:spPr>
          <a:xfrm>
            <a:off x="6073075" y="1945504"/>
            <a:ext cx="5400675" cy="4076700"/>
          </a:xfrm>
          <a:prstGeom prst="rect">
            <a:avLst/>
          </a:prstGeom>
        </p:spPr>
      </p:pic>
    </p:spTree>
    <p:extLst>
      <p:ext uri="{BB962C8B-B14F-4D97-AF65-F5344CB8AC3E}">
        <p14:creationId xmlns:p14="http://schemas.microsoft.com/office/powerpoint/2010/main" val="88813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322216" y="1357239"/>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remind ourselves how they work…</a:t>
            </a:r>
            <a:endParaRPr lang="en-GB" sz="2400" i="0" dirty="0">
              <a:solidFill>
                <a:srgbClr val="00B050"/>
              </a:solidFill>
              <a:effectLst/>
              <a:latin typeface="NTFPreCursivefk" panose="03000400000000000000" pitchFamily="66" charset="0"/>
            </a:endParaRPr>
          </a:p>
        </p:txBody>
      </p:sp>
      <p:sp>
        <p:nvSpPr>
          <p:cNvPr id="9" name="Rectangle 8"/>
          <p:cNvSpPr/>
          <p:nvPr/>
        </p:nvSpPr>
        <p:spPr>
          <a:xfrm>
            <a:off x="6084858" y="2805793"/>
            <a:ext cx="5022157" cy="3046988"/>
          </a:xfrm>
          <a:prstGeom prst="rect">
            <a:avLst/>
          </a:prstGeom>
          <a:solidFill>
            <a:schemeClr val="bg1"/>
          </a:solidFill>
        </p:spPr>
        <p:txBody>
          <a:bodyPr wrap="square">
            <a:spAutoFit/>
          </a:bodyPr>
          <a:lstStyle/>
          <a:p>
            <a:r>
              <a:rPr lang="en-GB" sz="2400" dirty="0" smtClean="0">
                <a:solidFill>
                  <a:srgbClr val="0070C0"/>
                </a:solidFill>
                <a:latin typeface="NTFPreCursivefk" panose="03000400000000000000" pitchFamily="66" charset="0"/>
              </a:rPr>
              <a:t>Reading time tables can be tricky but it’s a very useful skill – especially for you year 6’s who will be getting an exciting new school time table in year 7!</a:t>
            </a:r>
          </a:p>
          <a:p>
            <a:endParaRPr lang="en-GB" sz="2400" dirty="0">
              <a:solidFill>
                <a:srgbClr val="0070C0"/>
              </a:solidFill>
              <a:latin typeface="NTFPreCursivefk" panose="03000400000000000000" pitchFamily="66" charset="0"/>
            </a:endParaRPr>
          </a:p>
          <a:p>
            <a:endParaRPr lang="en-GB" sz="2400" dirty="0" smtClean="0">
              <a:solidFill>
                <a:srgbClr val="0070C0"/>
              </a:solidFill>
              <a:latin typeface="NTFPreCursivefk" panose="03000400000000000000" pitchFamily="66" charset="0"/>
            </a:endParaRPr>
          </a:p>
          <a:p>
            <a:endParaRPr lang="en-GB" sz="2400" dirty="0">
              <a:solidFill>
                <a:srgbClr val="0070C0"/>
              </a:solidFill>
              <a:latin typeface="NTFPreCursivefk" panose="03000400000000000000" pitchFamily="66" charset="0"/>
            </a:endParaRPr>
          </a:p>
          <a:p>
            <a:endParaRPr lang="en-GB" sz="2400" dirty="0" smtClean="0">
              <a:solidFill>
                <a:srgbClr val="0070C0"/>
              </a:solidFill>
              <a:latin typeface="NTFPreCursivefk" panose="03000400000000000000" pitchFamily="66" charset="0"/>
            </a:endParaRPr>
          </a:p>
        </p:txBody>
      </p:sp>
      <p:graphicFrame>
        <p:nvGraphicFramePr>
          <p:cNvPr id="7"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2725236824"/>
              </p:ext>
            </p:extLst>
          </p:nvPr>
        </p:nvGraphicFramePr>
        <p:xfrm>
          <a:off x="467098" y="2394185"/>
          <a:ext cx="4020457" cy="307848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2843263962"/>
                    </a:ext>
                  </a:extLst>
                </a:gridCol>
                <a:gridCol w="866019">
                  <a:extLst>
                    <a:ext uri="{9D8B030D-6E8A-4147-A177-3AD203B41FA5}">
                      <a16:colId xmlns:a16="http://schemas.microsoft.com/office/drawing/2014/main" val="3137700856"/>
                    </a:ext>
                  </a:extLst>
                </a:gridCol>
                <a:gridCol w="866019">
                  <a:extLst>
                    <a:ext uri="{9D8B030D-6E8A-4147-A177-3AD203B41FA5}">
                      <a16:colId xmlns:a16="http://schemas.microsoft.com/office/drawing/2014/main" val="2722911993"/>
                    </a:ext>
                  </a:extLst>
                </a:gridCol>
                <a:gridCol w="866019">
                  <a:extLst>
                    <a:ext uri="{9D8B030D-6E8A-4147-A177-3AD203B41FA5}">
                      <a16:colId xmlns:a16="http://schemas.microsoft.com/office/drawing/2014/main" val="2569428260"/>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a:latin typeface="NTFPreCursivefk" panose="03000400000000000000" pitchFamily="66" charset="0"/>
                        </a:rPr>
                        <a:t>07:30</a:t>
                      </a: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07:47</a:t>
                      </a: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a:latin typeface="NTFPreCursivefk" panose="03000400000000000000" pitchFamily="66" charset="0"/>
                        </a:rPr>
                        <a:t>07.28*</a:t>
                      </a:r>
                    </a:p>
                  </a:txBody>
                  <a:tcPr/>
                </a:tc>
                <a:tc>
                  <a:txBody>
                    <a:bodyPr/>
                    <a:lstStyle/>
                    <a:p>
                      <a:pPr algn="ctr"/>
                      <a:r>
                        <a:rPr lang="en-GB" sz="2000">
                          <a:latin typeface="NTFPreCursivefk" panose="03000400000000000000" pitchFamily="66" charset="0"/>
                        </a:rPr>
                        <a:t>07:55</a:t>
                      </a: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08:05</a:t>
                      </a: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extLst>
                  <a:ext uri="{0D108BD9-81ED-4DB2-BD59-A6C34878D82A}">
                    <a16:rowId xmlns:a16="http://schemas.microsoft.com/office/drawing/2014/main" val="3050855937"/>
                  </a:ext>
                </a:extLst>
              </a:tr>
            </a:tbl>
          </a:graphicData>
        </a:graphic>
      </p:graphicFrame>
    </p:spTree>
    <p:extLst>
      <p:ext uri="{BB962C8B-B14F-4D97-AF65-F5344CB8AC3E}">
        <p14:creationId xmlns:p14="http://schemas.microsoft.com/office/powerpoint/2010/main" val="3870989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322216" y="1357239"/>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remind ourselves how they work…</a:t>
            </a:r>
            <a:endParaRPr lang="en-GB" sz="2400" i="0" dirty="0">
              <a:solidFill>
                <a:srgbClr val="00B050"/>
              </a:solidFill>
              <a:effectLst/>
              <a:latin typeface="NTFPreCursivefk" panose="03000400000000000000" pitchFamily="66" charset="0"/>
            </a:endParaRPr>
          </a:p>
        </p:txBody>
      </p:sp>
      <p:sp>
        <p:nvSpPr>
          <p:cNvPr id="9" name="Rectangle 8"/>
          <p:cNvSpPr/>
          <p:nvPr/>
        </p:nvSpPr>
        <p:spPr>
          <a:xfrm>
            <a:off x="4422564" y="1862266"/>
            <a:ext cx="5022157" cy="461665"/>
          </a:xfrm>
          <a:prstGeom prst="rect">
            <a:avLst/>
          </a:prstGeom>
          <a:solidFill>
            <a:schemeClr val="bg1"/>
          </a:solidFill>
        </p:spPr>
        <p:txBody>
          <a:bodyPr wrap="square">
            <a:spAutoFit/>
          </a:bodyPr>
          <a:lstStyle/>
          <a:p>
            <a:r>
              <a:rPr lang="en-GB" sz="2400" dirty="0" smtClean="0">
                <a:solidFill>
                  <a:srgbClr val="FF0000"/>
                </a:solidFill>
                <a:latin typeface="NTFPreCursivefk" panose="03000400000000000000" pitchFamily="66" charset="0"/>
              </a:rPr>
              <a:t>86 bus timetable</a:t>
            </a:r>
            <a:endParaRPr lang="en-GB" sz="2400" dirty="0">
              <a:solidFill>
                <a:srgbClr val="FF0000"/>
              </a:solidFill>
              <a:latin typeface="NTFPreCursivefk" panose="03000400000000000000" pitchFamily="66" charset="0"/>
            </a:endParaRPr>
          </a:p>
        </p:txBody>
      </p:sp>
      <p:graphicFrame>
        <p:nvGraphicFramePr>
          <p:cNvPr id="7"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3854352467"/>
              </p:ext>
            </p:extLst>
          </p:nvPr>
        </p:nvGraphicFramePr>
        <p:xfrm>
          <a:off x="3454164" y="3437805"/>
          <a:ext cx="4020457" cy="307848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2843263962"/>
                    </a:ext>
                  </a:extLst>
                </a:gridCol>
                <a:gridCol w="866019">
                  <a:extLst>
                    <a:ext uri="{9D8B030D-6E8A-4147-A177-3AD203B41FA5}">
                      <a16:colId xmlns:a16="http://schemas.microsoft.com/office/drawing/2014/main" val="3137700856"/>
                    </a:ext>
                  </a:extLst>
                </a:gridCol>
                <a:gridCol w="866019">
                  <a:extLst>
                    <a:ext uri="{9D8B030D-6E8A-4147-A177-3AD203B41FA5}">
                      <a16:colId xmlns:a16="http://schemas.microsoft.com/office/drawing/2014/main" val="2722911993"/>
                    </a:ext>
                  </a:extLst>
                </a:gridCol>
                <a:gridCol w="866019">
                  <a:extLst>
                    <a:ext uri="{9D8B030D-6E8A-4147-A177-3AD203B41FA5}">
                      <a16:colId xmlns:a16="http://schemas.microsoft.com/office/drawing/2014/main" val="2569428260"/>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a:latin typeface="NTFPreCursivefk" panose="03000400000000000000" pitchFamily="66" charset="0"/>
                        </a:rPr>
                        <a:t>07:30</a:t>
                      </a: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dirty="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07:47</a:t>
                      </a: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a:latin typeface="NTFPreCursivefk" panose="03000400000000000000" pitchFamily="66" charset="0"/>
                        </a:rPr>
                        <a:t>07.28*</a:t>
                      </a:r>
                    </a:p>
                  </a:txBody>
                  <a:tcPr/>
                </a:tc>
                <a:tc>
                  <a:txBody>
                    <a:bodyPr/>
                    <a:lstStyle/>
                    <a:p>
                      <a:pPr algn="ctr"/>
                      <a:r>
                        <a:rPr lang="en-GB" sz="2000">
                          <a:latin typeface="NTFPreCursivefk" panose="03000400000000000000" pitchFamily="66" charset="0"/>
                        </a:rPr>
                        <a:t>07:55</a:t>
                      </a: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08:05</a:t>
                      </a: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extLst>
                  <a:ext uri="{0D108BD9-81ED-4DB2-BD59-A6C34878D82A}">
                    <a16:rowId xmlns:a16="http://schemas.microsoft.com/office/drawing/2014/main" val="3050855937"/>
                  </a:ext>
                </a:extLst>
              </a:tr>
            </a:tbl>
          </a:graphicData>
        </a:graphic>
      </p:graphicFrame>
      <p:sp>
        <p:nvSpPr>
          <p:cNvPr id="8" name="Rectangle 7"/>
          <p:cNvSpPr/>
          <p:nvPr/>
        </p:nvSpPr>
        <p:spPr>
          <a:xfrm>
            <a:off x="3749296" y="2367293"/>
            <a:ext cx="1037857" cy="1015663"/>
          </a:xfrm>
          <a:prstGeom prst="rect">
            <a:avLst/>
          </a:prstGeom>
          <a:noFill/>
        </p:spPr>
        <p:txBody>
          <a:bodyPr wrap="square">
            <a:spAutoFit/>
          </a:bodyPr>
          <a:lstStyle/>
          <a:p>
            <a:r>
              <a:rPr lang="en-GB" sz="2000" dirty="0" smtClean="0">
                <a:solidFill>
                  <a:srgbClr val="0070C0"/>
                </a:solidFill>
                <a:latin typeface="NTFPreCursivefk" panose="03000400000000000000" pitchFamily="66" charset="0"/>
              </a:rPr>
              <a:t>Bus stops on the route</a:t>
            </a:r>
            <a:endParaRPr lang="en-GB" sz="2000" dirty="0">
              <a:solidFill>
                <a:srgbClr val="0070C0"/>
              </a:solidFill>
              <a:latin typeface="NTFPreCursivefk" panose="03000400000000000000" pitchFamily="66" charset="0"/>
            </a:endParaRPr>
          </a:p>
        </p:txBody>
      </p:sp>
      <p:cxnSp>
        <p:nvCxnSpPr>
          <p:cNvPr id="4" name="Straight Arrow Connector 3"/>
          <p:cNvCxnSpPr/>
          <p:nvPr/>
        </p:nvCxnSpPr>
        <p:spPr>
          <a:xfrm>
            <a:off x="3454164" y="2699141"/>
            <a:ext cx="0" cy="54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284822" y="2344513"/>
            <a:ext cx="1906706" cy="707886"/>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Starting times of the route</a:t>
            </a:r>
            <a:endParaRPr lang="en-GB" sz="2000" dirty="0">
              <a:solidFill>
                <a:srgbClr val="7030A0"/>
              </a:solidFill>
              <a:latin typeface="NTFPreCursivefk" panose="03000400000000000000" pitchFamily="66" charset="0"/>
            </a:endParaRPr>
          </a:p>
        </p:txBody>
      </p:sp>
      <p:cxnSp>
        <p:nvCxnSpPr>
          <p:cNvPr id="11" name="Straight Arrow Connector 10"/>
          <p:cNvCxnSpPr/>
          <p:nvPr/>
        </p:nvCxnSpPr>
        <p:spPr>
          <a:xfrm>
            <a:off x="5268623" y="2775736"/>
            <a:ext cx="16199" cy="36482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108105" y="2757261"/>
            <a:ext cx="2253" cy="35103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928602" y="2749119"/>
            <a:ext cx="0" cy="35917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814097" y="4623102"/>
            <a:ext cx="1906706" cy="707886"/>
          </a:xfrm>
          <a:prstGeom prst="rect">
            <a:avLst/>
          </a:prstGeom>
          <a:noFill/>
        </p:spPr>
        <p:txBody>
          <a:bodyPr wrap="square">
            <a:spAutoFit/>
          </a:bodyPr>
          <a:lstStyle/>
          <a:p>
            <a:r>
              <a:rPr lang="en-GB" sz="2000" dirty="0" smtClean="0">
                <a:solidFill>
                  <a:srgbClr val="00B050"/>
                </a:solidFill>
                <a:latin typeface="NTFPreCursivefk" panose="03000400000000000000" pitchFamily="66" charset="0"/>
              </a:rPr>
              <a:t>Arrival time at each stop</a:t>
            </a:r>
            <a:endParaRPr lang="en-GB" sz="2000" dirty="0">
              <a:solidFill>
                <a:srgbClr val="00B050"/>
              </a:solidFill>
              <a:latin typeface="NTFPreCursivefk" panose="03000400000000000000" pitchFamily="66" charset="0"/>
            </a:endParaRPr>
          </a:p>
        </p:txBody>
      </p:sp>
      <p:cxnSp>
        <p:nvCxnSpPr>
          <p:cNvPr id="21" name="Straight Arrow Connector 20"/>
          <p:cNvCxnSpPr/>
          <p:nvPr/>
        </p:nvCxnSpPr>
        <p:spPr>
          <a:xfrm flipH="1">
            <a:off x="7628023" y="4253348"/>
            <a:ext cx="500274" cy="8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7628023" y="4782265"/>
            <a:ext cx="500274" cy="8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606037" y="5351117"/>
            <a:ext cx="500274" cy="8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606037" y="6191570"/>
            <a:ext cx="500274" cy="88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54752" y="3097058"/>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a</a:t>
            </a:r>
            <a:endParaRPr lang="en-GB" sz="2000" dirty="0">
              <a:solidFill>
                <a:srgbClr val="7030A0"/>
              </a:solidFill>
              <a:latin typeface="NTFPreCursivefk" panose="03000400000000000000" pitchFamily="66" charset="0"/>
            </a:endParaRPr>
          </a:p>
        </p:txBody>
      </p:sp>
      <p:sp>
        <p:nvSpPr>
          <p:cNvPr id="27" name="Rectangle 26"/>
          <p:cNvSpPr/>
          <p:nvPr/>
        </p:nvSpPr>
        <p:spPr>
          <a:xfrm>
            <a:off x="5975249" y="3099484"/>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b</a:t>
            </a:r>
          </a:p>
        </p:txBody>
      </p:sp>
      <p:sp>
        <p:nvSpPr>
          <p:cNvPr id="28" name="Rectangle 27"/>
          <p:cNvSpPr/>
          <p:nvPr/>
        </p:nvSpPr>
        <p:spPr>
          <a:xfrm>
            <a:off x="6855340" y="3141717"/>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c</a:t>
            </a:r>
            <a:endParaRPr lang="en-GB" sz="2000" dirty="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425845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733185" y="1536634"/>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Practice…</a:t>
            </a:r>
            <a:endParaRPr lang="en-GB" sz="2400" i="0" dirty="0">
              <a:solidFill>
                <a:srgbClr val="00B050"/>
              </a:solidFill>
              <a:effectLst/>
              <a:latin typeface="NTFPreCursivefk" panose="03000400000000000000" pitchFamily="66" charset="0"/>
            </a:endParaRPr>
          </a:p>
        </p:txBody>
      </p:sp>
      <p:sp>
        <p:nvSpPr>
          <p:cNvPr id="9" name="Rectangle 8"/>
          <p:cNvSpPr/>
          <p:nvPr/>
        </p:nvSpPr>
        <p:spPr>
          <a:xfrm>
            <a:off x="1655075" y="1899260"/>
            <a:ext cx="5022157" cy="461665"/>
          </a:xfrm>
          <a:prstGeom prst="rect">
            <a:avLst/>
          </a:prstGeom>
          <a:solidFill>
            <a:schemeClr val="bg1"/>
          </a:solidFill>
        </p:spPr>
        <p:txBody>
          <a:bodyPr wrap="square">
            <a:spAutoFit/>
          </a:bodyPr>
          <a:lstStyle/>
          <a:p>
            <a:r>
              <a:rPr lang="en-GB" sz="2400" dirty="0" smtClean="0">
                <a:solidFill>
                  <a:srgbClr val="FF0000"/>
                </a:solidFill>
                <a:latin typeface="NTFPreCursivefk" panose="03000400000000000000" pitchFamily="66" charset="0"/>
              </a:rPr>
              <a:t>86 bus timetable</a:t>
            </a:r>
            <a:endParaRPr lang="en-GB" sz="2400" dirty="0">
              <a:solidFill>
                <a:srgbClr val="FF0000"/>
              </a:solidFill>
              <a:latin typeface="NTFPreCursivefk" panose="03000400000000000000" pitchFamily="66" charset="0"/>
            </a:endParaRPr>
          </a:p>
        </p:txBody>
      </p:sp>
      <p:graphicFrame>
        <p:nvGraphicFramePr>
          <p:cNvPr id="7"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3333051777"/>
              </p:ext>
            </p:extLst>
          </p:nvPr>
        </p:nvGraphicFramePr>
        <p:xfrm>
          <a:off x="766696" y="2666920"/>
          <a:ext cx="4020457" cy="307848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2843263962"/>
                    </a:ext>
                  </a:extLst>
                </a:gridCol>
                <a:gridCol w="866019">
                  <a:extLst>
                    <a:ext uri="{9D8B030D-6E8A-4147-A177-3AD203B41FA5}">
                      <a16:colId xmlns:a16="http://schemas.microsoft.com/office/drawing/2014/main" val="3137700856"/>
                    </a:ext>
                  </a:extLst>
                </a:gridCol>
                <a:gridCol w="866019">
                  <a:extLst>
                    <a:ext uri="{9D8B030D-6E8A-4147-A177-3AD203B41FA5}">
                      <a16:colId xmlns:a16="http://schemas.microsoft.com/office/drawing/2014/main" val="2722911993"/>
                    </a:ext>
                  </a:extLst>
                </a:gridCol>
                <a:gridCol w="866019">
                  <a:extLst>
                    <a:ext uri="{9D8B030D-6E8A-4147-A177-3AD203B41FA5}">
                      <a16:colId xmlns:a16="http://schemas.microsoft.com/office/drawing/2014/main" val="2569428260"/>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a:latin typeface="NTFPreCursivefk" panose="03000400000000000000" pitchFamily="66" charset="0"/>
                        </a:rPr>
                        <a:t>07:30</a:t>
                      </a: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dirty="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07:47</a:t>
                      </a: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a:latin typeface="NTFPreCursivefk" panose="03000400000000000000" pitchFamily="66" charset="0"/>
                        </a:rPr>
                        <a:t>07.28*</a:t>
                      </a:r>
                    </a:p>
                  </a:txBody>
                  <a:tcPr/>
                </a:tc>
                <a:tc>
                  <a:txBody>
                    <a:bodyPr/>
                    <a:lstStyle/>
                    <a:p>
                      <a:pPr algn="ctr"/>
                      <a:r>
                        <a:rPr lang="en-GB" sz="2000">
                          <a:latin typeface="NTFPreCursivefk" panose="03000400000000000000" pitchFamily="66" charset="0"/>
                        </a:rPr>
                        <a:t>07:55</a:t>
                      </a: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08:05</a:t>
                      </a: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extLst>
                  <a:ext uri="{0D108BD9-81ED-4DB2-BD59-A6C34878D82A}">
                    <a16:rowId xmlns:a16="http://schemas.microsoft.com/office/drawing/2014/main" val="3050855937"/>
                  </a:ext>
                </a:extLst>
              </a:tr>
            </a:tbl>
          </a:graphicData>
        </a:graphic>
      </p:graphicFrame>
      <p:sp>
        <p:nvSpPr>
          <p:cNvPr id="18" name="Rectangle 17"/>
          <p:cNvSpPr/>
          <p:nvPr/>
        </p:nvSpPr>
        <p:spPr>
          <a:xfrm>
            <a:off x="5607650" y="1555901"/>
            <a:ext cx="6096000" cy="452431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Question time…</a:t>
            </a:r>
          </a:p>
          <a:p>
            <a:endParaRPr lang="en-GB" sz="2400" dirty="0">
              <a:solidFill>
                <a:srgbClr val="00B050"/>
              </a:solidFill>
              <a:latin typeface="NTFPreCursivefk" panose="03000400000000000000" pitchFamily="66" charset="0"/>
            </a:endParaRPr>
          </a:p>
          <a:p>
            <a:pPr marL="457200" indent="-457200">
              <a:buAutoNum type="arabicPeriod"/>
            </a:pPr>
            <a:r>
              <a:rPr lang="en-GB" sz="2400" dirty="0" smtClean="0">
                <a:solidFill>
                  <a:srgbClr val="00B050"/>
                </a:solidFill>
                <a:latin typeface="NTFPreCursivefk" panose="03000400000000000000" pitchFamily="66" charset="0"/>
              </a:rPr>
              <a:t>On route B, what stops does the bus not stop at?</a:t>
            </a:r>
          </a:p>
          <a:p>
            <a:pPr marL="457200" indent="-457200">
              <a:buAutoNum type="arabicPeriod"/>
            </a:pPr>
            <a:endParaRPr lang="en-GB" sz="2400" dirty="0">
              <a:solidFill>
                <a:srgbClr val="00B050"/>
              </a:solidFill>
              <a:latin typeface="NTFPreCursivefk" panose="03000400000000000000" pitchFamily="66" charset="0"/>
            </a:endParaRPr>
          </a:p>
          <a:p>
            <a:pPr marL="457200" indent="-457200">
              <a:buAutoNum type="arabicPeriod"/>
            </a:pPr>
            <a:r>
              <a:rPr lang="en-GB" sz="2400" dirty="0" smtClean="0">
                <a:solidFill>
                  <a:srgbClr val="00B050"/>
                </a:solidFill>
                <a:latin typeface="NTFPreCursivefk" panose="03000400000000000000" pitchFamily="66" charset="0"/>
              </a:rPr>
              <a:t>If I wanted to get to Liverpool city centre for 8:15, which bus should I get?</a:t>
            </a:r>
          </a:p>
          <a:p>
            <a:pPr marL="457200" indent="-457200">
              <a:buAutoNum type="arabicPeriod"/>
            </a:pPr>
            <a:endParaRPr lang="en-GB" sz="2400" dirty="0" smtClean="0">
              <a:solidFill>
                <a:srgbClr val="00B050"/>
              </a:solidFill>
              <a:latin typeface="NTFPreCursivefk" panose="03000400000000000000" pitchFamily="66" charset="0"/>
            </a:endParaRPr>
          </a:p>
          <a:p>
            <a:pPr marL="457200" indent="-457200">
              <a:buAutoNum type="arabicPeriod"/>
            </a:pPr>
            <a:r>
              <a:rPr lang="en-GB" sz="2400" dirty="0" smtClean="0">
                <a:solidFill>
                  <a:srgbClr val="00B050"/>
                </a:solidFill>
                <a:latin typeface="NTFPreCursivefk" panose="03000400000000000000" pitchFamily="66" charset="0"/>
              </a:rPr>
              <a:t>How long is my journey from </a:t>
            </a:r>
            <a:r>
              <a:rPr lang="en-GB" sz="2400" dirty="0" err="1" smtClean="0">
                <a:solidFill>
                  <a:srgbClr val="00B050"/>
                </a:solidFill>
                <a:latin typeface="NTFPreCursivefk" panose="03000400000000000000" pitchFamily="66" charset="0"/>
              </a:rPr>
              <a:t>Smithdown</a:t>
            </a:r>
            <a:r>
              <a:rPr lang="en-GB" sz="2400" dirty="0" smtClean="0">
                <a:solidFill>
                  <a:srgbClr val="00B050"/>
                </a:solidFill>
                <a:latin typeface="NTFPreCursivefk" panose="03000400000000000000" pitchFamily="66" charset="0"/>
              </a:rPr>
              <a:t> road to the Albert dock?</a:t>
            </a:r>
          </a:p>
          <a:p>
            <a:pPr marL="457200" indent="-457200">
              <a:buAutoNum type="arabicPeriod"/>
            </a:pPr>
            <a:endParaRPr lang="en-GB" sz="2400" dirty="0">
              <a:solidFill>
                <a:srgbClr val="00B050"/>
              </a:solidFill>
              <a:latin typeface="NTFPreCursivefk" panose="03000400000000000000" pitchFamily="66" charset="0"/>
            </a:endParaRPr>
          </a:p>
          <a:p>
            <a:pPr marL="457200" indent="-457200">
              <a:buAutoNum type="arabicPeriod"/>
            </a:pPr>
            <a:r>
              <a:rPr lang="en-GB" sz="2400" dirty="0" smtClean="0">
                <a:solidFill>
                  <a:srgbClr val="00B050"/>
                </a:solidFill>
                <a:latin typeface="NTFPreCursivefk" panose="03000400000000000000" pitchFamily="66" charset="0"/>
              </a:rPr>
              <a:t>How much later does bus c arrive at each stop after bus a?</a:t>
            </a:r>
            <a:endParaRPr lang="en-GB" sz="2400" dirty="0">
              <a:solidFill>
                <a:srgbClr val="00B050"/>
              </a:solidFill>
              <a:latin typeface="NTFPreCursivefk" panose="03000400000000000000" pitchFamily="66" charset="0"/>
            </a:endParaRPr>
          </a:p>
        </p:txBody>
      </p:sp>
      <p:sp>
        <p:nvSpPr>
          <p:cNvPr id="19" name="Rectangle 18"/>
          <p:cNvSpPr/>
          <p:nvPr/>
        </p:nvSpPr>
        <p:spPr>
          <a:xfrm>
            <a:off x="2400162" y="2264384"/>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a</a:t>
            </a:r>
            <a:endParaRPr lang="en-GB" sz="2000" dirty="0">
              <a:solidFill>
                <a:srgbClr val="7030A0"/>
              </a:solidFill>
              <a:latin typeface="NTFPreCursivefk" panose="03000400000000000000" pitchFamily="66" charset="0"/>
            </a:endParaRPr>
          </a:p>
        </p:txBody>
      </p:sp>
      <p:sp>
        <p:nvSpPr>
          <p:cNvPr id="22" name="Rectangle 21"/>
          <p:cNvSpPr/>
          <p:nvPr/>
        </p:nvSpPr>
        <p:spPr>
          <a:xfrm>
            <a:off x="3220659" y="2266810"/>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b</a:t>
            </a:r>
          </a:p>
        </p:txBody>
      </p:sp>
      <p:sp>
        <p:nvSpPr>
          <p:cNvPr id="26" name="Rectangle 25"/>
          <p:cNvSpPr/>
          <p:nvPr/>
        </p:nvSpPr>
        <p:spPr>
          <a:xfrm>
            <a:off x="4100750" y="2309043"/>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c</a:t>
            </a:r>
            <a:endParaRPr lang="en-GB" sz="2000" dirty="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174754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a:solidFill>
                  <a:srgbClr val="FF6600"/>
                </a:solidFill>
                <a:latin typeface="NTFPreCursivefk" panose="03000400000000000000" pitchFamily="66" charset="0"/>
              </a:rPr>
              <a:t>P</a:t>
            </a:r>
            <a:r>
              <a:rPr lang="en-GB" sz="6600" dirty="0" smtClean="0">
                <a:solidFill>
                  <a:srgbClr val="FF6600"/>
                </a:solidFill>
                <a:latin typeface="NTFPreCursivefk" panose="03000400000000000000" pitchFamily="66" charset="0"/>
              </a:rPr>
              <a:t>erimeter</a:t>
            </a:r>
            <a:endParaRPr lang="en-GB" sz="6600" dirty="0">
              <a:solidFill>
                <a:srgbClr val="FF6600"/>
              </a:solidFill>
              <a:latin typeface="NTFPreCursivefk" panose="03000400000000000000" pitchFamily="66" charset="0"/>
            </a:endParaRPr>
          </a:p>
        </p:txBody>
      </p:sp>
      <p:sp>
        <p:nvSpPr>
          <p:cNvPr id="2" name="Rectangle 1"/>
          <p:cNvSpPr/>
          <p:nvPr/>
        </p:nvSpPr>
        <p:spPr>
          <a:xfrm>
            <a:off x="322216" y="2765754"/>
            <a:ext cx="6749143" cy="369332"/>
          </a:xfrm>
          <a:prstGeom prst="rect">
            <a:avLst/>
          </a:prstGeom>
        </p:spPr>
        <p:txBody>
          <a:bodyPr wrap="square">
            <a:spAutoFit/>
          </a:bodyPr>
          <a:lstStyle/>
          <a:p>
            <a:r>
              <a:rPr lang="en-GB" dirty="0" smtClean="0">
                <a:latin typeface="NTFPreCursivefk" panose="03000400000000000000" pitchFamily="66" charset="0"/>
                <a:hlinkClick r:id="rId3"/>
              </a:rPr>
              <a:t>https://www.bbc.co.uk/bitesize/topics/zvmxsbk/articles/zsr4k7h</a:t>
            </a:r>
            <a:endParaRPr lang="en-GB" dirty="0">
              <a:latin typeface="NTFPreCursivefk" panose="03000400000000000000" pitchFamily="66" charset="0"/>
            </a:endParaRPr>
          </a:p>
        </p:txBody>
      </p:sp>
      <p:sp>
        <p:nvSpPr>
          <p:cNvPr id="3" name="Rectangle 2"/>
          <p:cNvSpPr/>
          <p:nvPr/>
        </p:nvSpPr>
        <p:spPr>
          <a:xfrm>
            <a:off x="322216" y="2011067"/>
            <a:ext cx="6096000" cy="384720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Remind yourself what perimeter is by watching the </a:t>
            </a:r>
            <a:r>
              <a:rPr lang="en-GB" sz="2400" dirty="0" smtClean="0">
                <a:solidFill>
                  <a:srgbClr val="00B050"/>
                </a:solidFill>
                <a:latin typeface="NTFPreCursivefk" panose="03000400000000000000" pitchFamily="66" charset="0"/>
              </a:rPr>
              <a:t>B</a:t>
            </a:r>
            <a:r>
              <a:rPr lang="en-GB" sz="2400" i="0" dirty="0" smtClean="0">
                <a:solidFill>
                  <a:srgbClr val="00B050"/>
                </a:solidFill>
                <a:effectLst/>
                <a:latin typeface="NTFPreCursivefk" panose="03000400000000000000" pitchFamily="66" charset="0"/>
              </a:rPr>
              <a:t>ite size clip.</a:t>
            </a:r>
          </a:p>
          <a:p>
            <a:endParaRPr lang="en-GB" sz="2400" dirty="0">
              <a:solidFill>
                <a:srgbClr val="00B050"/>
              </a:solidFill>
              <a:latin typeface="NTFPreCursivefk" panose="03000400000000000000" pitchFamily="66" charset="0"/>
            </a:endParaRPr>
          </a:p>
          <a:p>
            <a:endParaRPr lang="en-GB" sz="2400" i="0" dirty="0" smtClean="0">
              <a:solidFill>
                <a:srgbClr val="00B050"/>
              </a:solidFill>
              <a:effectLst/>
              <a:latin typeface="NTFPreCursivefk" panose="03000400000000000000" pitchFamily="66" charset="0"/>
            </a:endParaRPr>
          </a:p>
          <a:p>
            <a:endParaRPr lang="en-GB" sz="2400" dirty="0">
              <a:solidFill>
                <a:srgbClr val="00B050"/>
              </a:solidFill>
              <a:latin typeface="NTFPreCursivefk" panose="03000400000000000000" pitchFamily="66" charset="0"/>
            </a:endParaRPr>
          </a:p>
          <a:p>
            <a:r>
              <a:rPr lang="en-GB" sz="2800" i="0" dirty="0" smtClean="0">
                <a:solidFill>
                  <a:srgbClr val="FF0000"/>
                </a:solidFill>
                <a:effectLst/>
                <a:latin typeface="NTFPreCursivefk" panose="03000400000000000000" pitchFamily="66" charset="0"/>
              </a:rPr>
              <a:t>Calculating perimeter</a:t>
            </a:r>
          </a:p>
          <a:p>
            <a:r>
              <a:rPr lang="en-GB" sz="2400" i="0" dirty="0" smtClean="0">
                <a:solidFill>
                  <a:srgbClr val="00B050"/>
                </a:solidFill>
                <a:effectLst/>
                <a:latin typeface="NTFPreCursivefk" panose="03000400000000000000" pitchFamily="66" charset="0"/>
              </a:rPr>
              <a:t>The perimeter is the distance all the way around the outside of a 2D shape.</a:t>
            </a:r>
          </a:p>
          <a:p>
            <a:r>
              <a:rPr lang="en-GB" sz="2400" i="0" dirty="0" smtClean="0">
                <a:solidFill>
                  <a:srgbClr val="00B050"/>
                </a:solidFill>
                <a:effectLst/>
                <a:latin typeface="NTFPreCursivefk" panose="03000400000000000000" pitchFamily="66" charset="0"/>
              </a:rPr>
              <a:t>To work out the perimeter, add up the lengths of all the sides.</a:t>
            </a:r>
            <a:endParaRPr lang="en-GB" sz="2400" i="0" dirty="0">
              <a:solidFill>
                <a:srgbClr val="00B050"/>
              </a:solidFill>
              <a:effectLst/>
              <a:latin typeface="NTFPreCursivefk" panose="03000400000000000000" pitchFamily="66" charset="0"/>
            </a:endParaRPr>
          </a:p>
        </p:txBody>
      </p:sp>
      <p:pic>
        <p:nvPicPr>
          <p:cNvPr id="7" name="Picture 6"/>
          <p:cNvPicPr>
            <a:picLocks noChangeAspect="1"/>
          </p:cNvPicPr>
          <p:nvPr/>
        </p:nvPicPr>
        <p:blipFill>
          <a:blip r:embed="rId4"/>
          <a:stretch>
            <a:fillRect/>
          </a:stretch>
        </p:blipFill>
        <p:spPr>
          <a:xfrm>
            <a:off x="7071359" y="2011067"/>
            <a:ext cx="4640872" cy="2704031"/>
          </a:xfrm>
          <a:prstGeom prst="rect">
            <a:avLst/>
          </a:prstGeom>
        </p:spPr>
      </p:pic>
    </p:spTree>
    <p:extLst>
      <p:ext uri="{BB962C8B-B14F-4D97-AF65-F5344CB8AC3E}">
        <p14:creationId xmlns:p14="http://schemas.microsoft.com/office/powerpoint/2010/main" val="102626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450797" y="1253820"/>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Practice – Task A</a:t>
            </a:r>
            <a:endParaRPr lang="en-GB" sz="2400" i="0" dirty="0">
              <a:solidFill>
                <a:srgbClr val="00B050"/>
              </a:solidFill>
              <a:effectLst/>
              <a:latin typeface="NTFPreCursivefk" panose="03000400000000000000" pitchFamily="66" charset="0"/>
            </a:endParaRPr>
          </a:p>
        </p:txBody>
      </p:sp>
      <p:sp>
        <p:nvSpPr>
          <p:cNvPr id="9" name="Rectangle 8"/>
          <p:cNvSpPr/>
          <p:nvPr/>
        </p:nvSpPr>
        <p:spPr>
          <a:xfrm>
            <a:off x="1655075" y="1899260"/>
            <a:ext cx="5022157" cy="461665"/>
          </a:xfrm>
          <a:prstGeom prst="rect">
            <a:avLst/>
          </a:prstGeom>
          <a:solidFill>
            <a:schemeClr val="bg1"/>
          </a:solidFill>
        </p:spPr>
        <p:txBody>
          <a:bodyPr wrap="square">
            <a:spAutoFit/>
          </a:bodyPr>
          <a:lstStyle/>
          <a:p>
            <a:r>
              <a:rPr lang="en-GB" sz="2400" dirty="0" smtClean="0">
                <a:solidFill>
                  <a:srgbClr val="FF0000"/>
                </a:solidFill>
                <a:latin typeface="NTFPreCursivefk" panose="03000400000000000000" pitchFamily="66" charset="0"/>
              </a:rPr>
              <a:t>86 bus timetable</a:t>
            </a:r>
            <a:endParaRPr lang="en-GB" sz="2400" dirty="0">
              <a:solidFill>
                <a:srgbClr val="FF0000"/>
              </a:solidFill>
              <a:latin typeface="NTFPreCursivefk" panose="03000400000000000000" pitchFamily="66" charset="0"/>
            </a:endParaRPr>
          </a:p>
        </p:txBody>
      </p:sp>
      <p:graphicFrame>
        <p:nvGraphicFramePr>
          <p:cNvPr id="7"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3333051777"/>
              </p:ext>
            </p:extLst>
          </p:nvPr>
        </p:nvGraphicFramePr>
        <p:xfrm>
          <a:off x="766696" y="2666920"/>
          <a:ext cx="4020457" cy="3078480"/>
        </p:xfrm>
        <a:graphic>
          <a:graphicData uri="http://schemas.openxmlformats.org/drawingml/2006/table">
            <a:tbl>
              <a:tblPr firstRow="1" bandRow="1">
                <a:tableStyleId>{5940675A-B579-460E-94D1-54222C63F5DA}</a:tableStyleId>
              </a:tblPr>
              <a:tblGrid>
                <a:gridCol w="1422400">
                  <a:extLst>
                    <a:ext uri="{9D8B030D-6E8A-4147-A177-3AD203B41FA5}">
                      <a16:colId xmlns:a16="http://schemas.microsoft.com/office/drawing/2014/main" val="2843263962"/>
                    </a:ext>
                  </a:extLst>
                </a:gridCol>
                <a:gridCol w="866019">
                  <a:extLst>
                    <a:ext uri="{9D8B030D-6E8A-4147-A177-3AD203B41FA5}">
                      <a16:colId xmlns:a16="http://schemas.microsoft.com/office/drawing/2014/main" val="3137700856"/>
                    </a:ext>
                  </a:extLst>
                </a:gridCol>
                <a:gridCol w="866019">
                  <a:extLst>
                    <a:ext uri="{9D8B030D-6E8A-4147-A177-3AD203B41FA5}">
                      <a16:colId xmlns:a16="http://schemas.microsoft.com/office/drawing/2014/main" val="2722911993"/>
                    </a:ext>
                  </a:extLst>
                </a:gridCol>
                <a:gridCol w="866019">
                  <a:extLst>
                    <a:ext uri="{9D8B030D-6E8A-4147-A177-3AD203B41FA5}">
                      <a16:colId xmlns:a16="http://schemas.microsoft.com/office/drawing/2014/main" val="2569428260"/>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a:latin typeface="NTFPreCursivefk" panose="03000400000000000000" pitchFamily="66" charset="0"/>
                        </a:rPr>
                        <a:t>07:30</a:t>
                      </a: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dirty="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07:47</a:t>
                      </a: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a:latin typeface="NTFPreCursivefk" panose="03000400000000000000" pitchFamily="66" charset="0"/>
                        </a:rPr>
                        <a:t>07.28*</a:t>
                      </a:r>
                    </a:p>
                  </a:txBody>
                  <a:tcPr/>
                </a:tc>
                <a:tc>
                  <a:txBody>
                    <a:bodyPr/>
                    <a:lstStyle/>
                    <a:p>
                      <a:pPr algn="ctr"/>
                      <a:r>
                        <a:rPr lang="en-GB" sz="2000">
                          <a:latin typeface="NTFPreCursivefk" panose="03000400000000000000" pitchFamily="66" charset="0"/>
                        </a:rPr>
                        <a:t>07:55</a:t>
                      </a: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a:latin typeface="NTFPreCursivefk" panose="03000400000000000000" pitchFamily="66" charset="0"/>
                        </a:rPr>
                        <a:t>08:05</a:t>
                      </a: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extLst>
                  <a:ext uri="{0D108BD9-81ED-4DB2-BD59-A6C34878D82A}">
                    <a16:rowId xmlns:a16="http://schemas.microsoft.com/office/drawing/2014/main" val="3050855937"/>
                  </a:ext>
                </a:extLst>
              </a:tr>
            </a:tbl>
          </a:graphicData>
        </a:graphic>
      </p:graphicFrame>
      <p:sp>
        <p:nvSpPr>
          <p:cNvPr id="18" name="Rectangle 17"/>
          <p:cNvSpPr/>
          <p:nvPr/>
        </p:nvSpPr>
        <p:spPr>
          <a:xfrm>
            <a:off x="5607650" y="1555901"/>
            <a:ext cx="6096000" cy="3785652"/>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Question time…</a:t>
            </a:r>
          </a:p>
          <a:p>
            <a:endParaRPr lang="en-GB" sz="2400" dirty="0">
              <a:solidFill>
                <a:srgbClr val="00B050"/>
              </a:solidFill>
              <a:latin typeface="NTFPreCursivefk" panose="03000400000000000000" pitchFamily="66" charset="0"/>
            </a:endParaRPr>
          </a:p>
          <a:p>
            <a:r>
              <a:rPr lang="en-GB" sz="2400" i="0" dirty="0" smtClean="0">
                <a:solidFill>
                  <a:srgbClr val="00B050"/>
                </a:solidFill>
                <a:effectLst/>
                <a:latin typeface="NTFPreCursivefk" panose="03000400000000000000" pitchFamily="66" charset="0"/>
              </a:rPr>
              <a:t>5. I missed bus a </a:t>
            </a:r>
            <a:r>
              <a:rPr lang="en-GB" sz="2400" dirty="0" smtClean="0">
                <a:solidFill>
                  <a:srgbClr val="00B050"/>
                </a:solidFill>
                <a:latin typeface="NTFPreCursivefk" panose="03000400000000000000" pitchFamily="66" charset="0"/>
              </a:rPr>
              <a:t>at the Hope street stop, how long do I have to wait for a bus?</a:t>
            </a:r>
          </a:p>
          <a:p>
            <a:endParaRPr lang="en-GB" sz="2400" dirty="0">
              <a:solidFill>
                <a:srgbClr val="00B050"/>
              </a:solidFill>
              <a:latin typeface="NTFPreCursivefk" panose="03000400000000000000" pitchFamily="66" charset="0"/>
            </a:endParaRPr>
          </a:p>
          <a:p>
            <a:r>
              <a:rPr lang="en-GB" sz="2400" dirty="0" smtClean="0">
                <a:solidFill>
                  <a:srgbClr val="00B050"/>
                </a:solidFill>
                <a:latin typeface="NTFPreCursivefk" panose="03000400000000000000" pitchFamily="66" charset="0"/>
              </a:rPr>
              <a:t>6. Route d isn’t on the timetable. The bus starts from </a:t>
            </a:r>
            <a:r>
              <a:rPr lang="en-GB" sz="2400" dirty="0" err="1" smtClean="0">
                <a:solidFill>
                  <a:srgbClr val="00B050"/>
                </a:solidFill>
                <a:latin typeface="NTFPreCursivefk" panose="03000400000000000000" pitchFamily="66" charset="0"/>
              </a:rPr>
              <a:t>Smithdown</a:t>
            </a:r>
            <a:r>
              <a:rPr lang="en-GB" sz="2400" dirty="0" smtClean="0">
                <a:solidFill>
                  <a:srgbClr val="00B050"/>
                </a:solidFill>
                <a:latin typeface="NTFPreCursivefk" panose="03000400000000000000" pitchFamily="66" charset="0"/>
              </a:rPr>
              <a:t> Road at 7:45. What time does it arrive at each stop?</a:t>
            </a:r>
          </a:p>
          <a:p>
            <a:endParaRPr lang="en-GB" sz="2400" dirty="0">
              <a:solidFill>
                <a:srgbClr val="00B050"/>
              </a:solidFill>
              <a:latin typeface="NTFPreCursivefk" panose="03000400000000000000" pitchFamily="66" charset="0"/>
            </a:endParaRPr>
          </a:p>
          <a:p>
            <a:r>
              <a:rPr lang="en-GB" sz="2400" dirty="0" smtClean="0">
                <a:solidFill>
                  <a:srgbClr val="00B050"/>
                </a:solidFill>
                <a:latin typeface="NTFPreCursivefk" panose="03000400000000000000" pitchFamily="66" charset="0"/>
              </a:rPr>
              <a:t>Can you write your own questions?</a:t>
            </a:r>
            <a:endParaRPr lang="en-GB" sz="2400" dirty="0">
              <a:solidFill>
                <a:srgbClr val="00B050"/>
              </a:solidFill>
              <a:latin typeface="NTFPreCursivefk" panose="03000400000000000000" pitchFamily="66" charset="0"/>
            </a:endParaRPr>
          </a:p>
        </p:txBody>
      </p:sp>
      <p:sp>
        <p:nvSpPr>
          <p:cNvPr id="19" name="Rectangle 18"/>
          <p:cNvSpPr/>
          <p:nvPr/>
        </p:nvSpPr>
        <p:spPr>
          <a:xfrm>
            <a:off x="2400162" y="2264384"/>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a</a:t>
            </a:r>
            <a:endParaRPr lang="en-GB" sz="2000" dirty="0">
              <a:solidFill>
                <a:srgbClr val="7030A0"/>
              </a:solidFill>
              <a:latin typeface="NTFPreCursivefk" panose="03000400000000000000" pitchFamily="66" charset="0"/>
            </a:endParaRPr>
          </a:p>
        </p:txBody>
      </p:sp>
      <p:sp>
        <p:nvSpPr>
          <p:cNvPr id="22" name="Rectangle 21"/>
          <p:cNvSpPr/>
          <p:nvPr/>
        </p:nvSpPr>
        <p:spPr>
          <a:xfrm>
            <a:off x="3220659" y="2266810"/>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b</a:t>
            </a:r>
          </a:p>
        </p:txBody>
      </p:sp>
      <p:sp>
        <p:nvSpPr>
          <p:cNvPr id="26" name="Rectangle 25"/>
          <p:cNvSpPr/>
          <p:nvPr/>
        </p:nvSpPr>
        <p:spPr>
          <a:xfrm>
            <a:off x="4100750" y="2309043"/>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c</a:t>
            </a:r>
            <a:endParaRPr lang="en-GB" sz="2000" dirty="0">
              <a:solidFill>
                <a:srgbClr val="7030A0"/>
              </a:solidFill>
              <a:latin typeface="NTFPreCursivefk" panose="03000400000000000000" pitchFamily="66" charset="0"/>
            </a:endParaRPr>
          </a:p>
        </p:txBody>
      </p:sp>
    </p:spTree>
    <p:extLst>
      <p:ext uri="{BB962C8B-B14F-4D97-AF65-F5344CB8AC3E}">
        <p14:creationId xmlns:p14="http://schemas.microsoft.com/office/powerpoint/2010/main" val="2007713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437" y="17912"/>
            <a:ext cx="5022157" cy="461665"/>
          </a:xfrm>
          <a:prstGeom prst="rect">
            <a:avLst/>
          </a:prstGeom>
          <a:solidFill>
            <a:schemeClr val="bg1"/>
          </a:solidFill>
        </p:spPr>
        <p:txBody>
          <a:bodyPr wrap="square">
            <a:spAutoFit/>
          </a:bodyPr>
          <a:lstStyle/>
          <a:p>
            <a:r>
              <a:rPr lang="en-GB" sz="2400" dirty="0" smtClean="0">
                <a:solidFill>
                  <a:srgbClr val="FF0000"/>
                </a:solidFill>
                <a:latin typeface="NTFPreCursivefk" panose="03000400000000000000" pitchFamily="66" charset="0"/>
              </a:rPr>
              <a:t>86 bus timetable</a:t>
            </a:r>
            <a:endParaRPr lang="en-GB" sz="2400" dirty="0">
              <a:solidFill>
                <a:srgbClr val="FF0000"/>
              </a:solidFill>
              <a:latin typeface="NTFPreCursivefk" panose="03000400000000000000" pitchFamily="66" charset="0"/>
            </a:endParaRPr>
          </a:p>
        </p:txBody>
      </p:sp>
      <p:graphicFrame>
        <p:nvGraphicFramePr>
          <p:cNvPr id="6"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1008441055"/>
              </p:ext>
            </p:extLst>
          </p:nvPr>
        </p:nvGraphicFramePr>
        <p:xfrm>
          <a:off x="175025" y="767660"/>
          <a:ext cx="4360668" cy="3139440"/>
        </p:xfrm>
        <a:graphic>
          <a:graphicData uri="http://schemas.openxmlformats.org/drawingml/2006/table">
            <a:tbl>
              <a:tblPr firstRow="1" bandRow="1">
                <a:tableStyleId>{5940675A-B579-460E-94D1-54222C63F5DA}</a:tableStyleId>
              </a:tblPr>
              <a:tblGrid>
                <a:gridCol w="1269344">
                  <a:extLst>
                    <a:ext uri="{9D8B030D-6E8A-4147-A177-3AD203B41FA5}">
                      <a16:colId xmlns:a16="http://schemas.microsoft.com/office/drawing/2014/main" val="2843263962"/>
                    </a:ext>
                  </a:extLst>
                </a:gridCol>
                <a:gridCol w="772831">
                  <a:extLst>
                    <a:ext uri="{9D8B030D-6E8A-4147-A177-3AD203B41FA5}">
                      <a16:colId xmlns:a16="http://schemas.microsoft.com/office/drawing/2014/main" val="3137700856"/>
                    </a:ext>
                  </a:extLst>
                </a:gridCol>
                <a:gridCol w="772831">
                  <a:extLst>
                    <a:ext uri="{9D8B030D-6E8A-4147-A177-3AD203B41FA5}">
                      <a16:colId xmlns:a16="http://schemas.microsoft.com/office/drawing/2014/main" val="2722911993"/>
                    </a:ext>
                  </a:extLst>
                </a:gridCol>
                <a:gridCol w="772831">
                  <a:extLst>
                    <a:ext uri="{9D8B030D-6E8A-4147-A177-3AD203B41FA5}">
                      <a16:colId xmlns:a16="http://schemas.microsoft.com/office/drawing/2014/main" val="2569428260"/>
                    </a:ext>
                  </a:extLst>
                </a:gridCol>
                <a:gridCol w="772831">
                  <a:extLst>
                    <a:ext uri="{9D8B030D-6E8A-4147-A177-3AD203B41FA5}">
                      <a16:colId xmlns:a16="http://schemas.microsoft.com/office/drawing/2014/main" val="2026499531"/>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dirty="0">
                          <a:latin typeface="NTFPreCursivefk" panose="03000400000000000000" pitchFamily="66" charset="0"/>
                        </a:rPr>
                        <a:t>07:30</a:t>
                      </a:r>
                    </a:p>
                  </a:txBody>
                  <a:tcPr/>
                </a:tc>
                <a:tc>
                  <a:txBody>
                    <a:bodyPr/>
                    <a:lstStyle/>
                    <a:p>
                      <a:pPr algn="ctr"/>
                      <a:r>
                        <a:rPr lang="en-GB" sz="2000" dirty="0" smtClean="0">
                          <a:latin typeface="NTFPreCursivefk" panose="03000400000000000000" pitchFamily="66" charset="0"/>
                        </a:rPr>
                        <a:t>07:45</a:t>
                      </a:r>
                      <a:endParaRPr lang="en-GB" sz="2000" dirty="0">
                        <a:latin typeface="NTFPreCursivefk" panose="03000400000000000000" pitchFamily="66" charset="0"/>
                      </a:endParaRP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dirty="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dirty="0">
                          <a:latin typeface="NTFPreCursivefk" panose="03000400000000000000" pitchFamily="66" charset="0"/>
                        </a:rPr>
                        <a:t>07:47</a:t>
                      </a:r>
                    </a:p>
                  </a:txBody>
                  <a:tcPr/>
                </a:tc>
                <a:tc>
                  <a:txBody>
                    <a:bodyPr/>
                    <a:lstStyle/>
                    <a:p>
                      <a:pPr algn="ctr"/>
                      <a:endParaRPr lang="en-GB" sz="2000" dirty="0">
                        <a:latin typeface="NTFPreCursivefk" panose="03000400000000000000" pitchFamily="66" charset="0"/>
                      </a:endParaRP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dirty="0">
                          <a:latin typeface="NTFPreCursivefk" panose="03000400000000000000" pitchFamily="66" charset="0"/>
                        </a:rPr>
                        <a:t>07.28*</a:t>
                      </a:r>
                    </a:p>
                  </a:txBody>
                  <a:tcPr/>
                </a:tc>
                <a:tc>
                  <a:txBody>
                    <a:bodyPr/>
                    <a:lstStyle/>
                    <a:p>
                      <a:pPr algn="ctr"/>
                      <a:r>
                        <a:rPr lang="en-GB" sz="2000" dirty="0">
                          <a:latin typeface="NTFPreCursivefk" panose="03000400000000000000" pitchFamily="66" charset="0"/>
                        </a:rPr>
                        <a:t>07:55</a:t>
                      </a:r>
                    </a:p>
                  </a:txBody>
                  <a:tcPr/>
                </a:tc>
                <a:tc>
                  <a:txBody>
                    <a:bodyPr/>
                    <a:lstStyle/>
                    <a:p>
                      <a:pPr algn="ctr"/>
                      <a:endParaRPr lang="en-GB" sz="2000" dirty="0">
                        <a:latin typeface="NTFPreCursivefk" panose="03000400000000000000" pitchFamily="66" charset="0"/>
                      </a:endParaRP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dirty="0">
                          <a:latin typeface="NTFPreCursivefk" panose="03000400000000000000" pitchFamily="66" charset="0"/>
                        </a:rPr>
                        <a:t>08:05</a:t>
                      </a:r>
                    </a:p>
                  </a:txBody>
                  <a:tcPr/>
                </a:tc>
                <a:tc>
                  <a:txBody>
                    <a:bodyPr/>
                    <a:lstStyle/>
                    <a:p>
                      <a:pPr algn="ctr"/>
                      <a:endParaRPr lang="en-GB" sz="2000" dirty="0">
                        <a:latin typeface="NTFPreCursivefk" panose="03000400000000000000" pitchFamily="66" charset="0"/>
                      </a:endParaRP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tc>
                  <a:txBody>
                    <a:bodyPr/>
                    <a:lstStyle/>
                    <a:p>
                      <a:pPr algn="ctr"/>
                      <a:endParaRPr lang="en-GB" sz="2000" dirty="0">
                        <a:latin typeface="NTFPreCursivefk" panose="03000400000000000000" pitchFamily="66" charset="0"/>
                      </a:endParaRPr>
                    </a:p>
                  </a:txBody>
                  <a:tcPr/>
                </a:tc>
                <a:extLst>
                  <a:ext uri="{0D108BD9-81ED-4DB2-BD59-A6C34878D82A}">
                    <a16:rowId xmlns:a16="http://schemas.microsoft.com/office/drawing/2014/main" val="3050855937"/>
                  </a:ext>
                </a:extLst>
              </a:tr>
            </a:tbl>
          </a:graphicData>
        </a:graphic>
      </p:graphicFrame>
      <p:sp>
        <p:nvSpPr>
          <p:cNvPr id="7" name="Rectangle 6"/>
          <p:cNvSpPr/>
          <p:nvPr/>
        </p:nvSpPr>
        <p:spPr>
          <a:xfrm>
            <a:off x="1808491" y="365124"/>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a</a:t>
            </a:r>
            <a:endParaRPr lang="en-GB" sz="2000" dirty="0">
              <a:solidFill>
                <a:srgbClr val="7030A0"/>
              </a:solidFill>
              <a:latin typeface="NTFPreCursivefk" panose="03000400000000000000" pitchFamily="66" charset="0"/>
            </a:endParaRPr>
          </a:p>
        </p:txBody>
      </p:sp>
      <p:sp>
        <p:nvSpPr>
          <p:cNvPr id="8" name="Rectangle 7"/>
          <p:cNvSpPr/>
          <p:nvPr/>
        </p:nvSpPr>
        <p:spPr>
          <a:xfrm>
            <a:off x="2628988" y="367550"/>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b</a:t>
            </a:r>
          </a:p>
        </p:txBody>
      </p:sp>
      <p:sp>
        <p:nvSpPr>
          <p:cNvPr id="9" name="Rectangle 8"/>
          <p:cNvSpPr/>
          <p:nvPr/>
        </p:nvSpPr>
        <p:spPr>
          <a:xfrm>
            <a:off x="3236801" y="370616"/>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c</a:t>
            </a:r>
            <a:endParaRPr lang="en-GB" sz="2000" dirty="0">
              <a:solidFill>
                <a:srgbClr val="7030A0"/>
              </a:solidFill>
              <a:latin typeface="NTFPreCursivefk" panose="03000400000000000000" pitchFamily="66" charset="0"/>
            </a:endParaRPr>
          </a:p>
        </p:txBody>
      </p:sp>
      <p:sp>
        <p:nvSpPr>
          <p:cNvPr id="10" name="Rectangle 9"/>
          <p:cNvSpPr/>
          <p:nvPr/>
        </p:nvSpPr>
        <p:spPr>
          <a:xfrm>
            <a:off x="4024290" y="391781"/>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d</a:t>
            </a:r>
          </a:p>
        </p:txBody>
      </p:sp>
      <p:sp>
        <p:nvSpPr>
          <p:cNvPr id="11" name="Rectangle 10"/>
          <p:cNvSpPr/>
          <p:nvPr/>
        </p:nvSpPr>
        <p:spPr>
          <a:xfrm>
            <a:off x="4977643" y="248744"/>
            <a:ext cx="6096000" cy="3970318"/>
          </a:xfrm>
          <a:prstGeom prst="rect">
            <a:avLst/>
          </a:prstGeom>
        </p:spPr>
        <p:txBody>
          <a:bodyPr>
            <a:spAutoFit/>
          </a:bodyPr>
          <a:lstStyle/>
          <a:p>
            <a:pPr marL="457200" indent="-457200">
              <a:buAutoNum type="arabicPeriod"/>
            </a:pPr>
            <a:r>
              <a:rPr lang="en-GB" dirty="0">
                <a:solidFill>
                  <a:srgbClr val="00B050"/>
                </a:solidFill>
                <a:latin typeface="NTFPreCursivefk" panose="03000400000000000000" pitchFamily="66" charset="0"/>
              </a:rPr>
              <a:t>On route B, what stops does the bus not stop at</a:t>
            </a:r>
            <a:r>
              <a:rPr lang="en-GB" dirty="0" smtClean="0">
                <a:solidFill>
                  <a:srgbClr val="00B050"/>
                </a:solidFill>
                <a:latin typeface="NTFPreCursivefk" panose="03000400000000000000" pitchFamily="66" charset="0"/>
              </a:rPr>
              <a:t>?</a:t>
            </a: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r>
              <a:rPr lang="en-GB" dirty="0">
                <a:solidFill>
                  <a:srgbClr val="00B050"/>
                </a:solidFill>
                <a:latin typeface="NTFPreCursivefk" panose="03000400000000000000" pitchFamily="66" charset="0"/>
              </a:rPr>
              <a:t>If I wanted to get to Liverpool city centre for 8:15, which bus should I get</a:t>
            </a:r>
            <a:r>
              <a:rPr lang="en-GB" dirty="0" smtClean="0">
                <a:solidFill>
                  <a:srgbClr val="00B050"/>
                </a:solidFill>
                <a:latin typeface="NTFPreCursivefk" panose="03000400000000000000" pitchFamily="66" charset="0"/>
              </a:rPr>
              <a:t>?</a:t>
            </a: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r>
              <a:rPr lang="en-GB" dirty="0">
                <a:solidFill>
                  <a:srgbClr val="00B050"/>
                </a:solidFill>
                <a:latin typeface="NTFPreCursivefk" panose="03000400000000000000" pitchFamily="66" charset="0"/>
              </a:rPr>
              <a:t>How long is my journey from </a:t>
            </a:r>
            <a:r>
              <a:rPr lang="en-GB" dirty="0" err="1">
                <a:solidFill>
                  <a:srgbClr val="00B050"/>
                </a:solidFill>
                <a:latin typeface="NTFPreCursivefk" panose="03000400000000000000" pitchFamily="66" charset="0"/>
              </a:rPr>
              <a:t>Smithdown</a:t>
            </a:r>
            <a:r>
              <a:rPr lang="en-GB" dirty="0">
                <a:solidFill>
                  <a:srgbClr val="00B050"/>
                </a:solidFill>
                <a:latin typeface="NTFPreCursivefk" panose="03000400000000000000" pitchFamily="66" charset="0"/>
              </a:rPr>
              <a:t> road to the Albert dock?</a:t>
            </a:r>
          </a:p>
          <a:p>
            <a:pPr marL="457200" indent="-457200">
              <a:buAutoNum type="arabicPeriod"/>
            </a:pPr>
            <a:endParaRPr lang="en-GB" dirty="0" smtClean="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pPr marL="457200" indent="-457200">
              <a:buAutoNum type="arabicPeriod"/>
            </a:pPr>
            <a:r>
              <a:rPr lang="en-GB" dirty="0">
                <a:solidFill>
                  <a:srgbClr val="00B050"/>
                </a:solidFill>
                <a:latin typeface="NTFPreCursivefk" panose="03000400000000000000" pitchFamily="66" charset="0"/>
              </a:rPr>
              <a:t>How much later does bus c arrive at each stop after bus a?</a:t>
            </a:r>
          </a:p>
        </p:txBody>
      </p:sp>
      <p:sp>
        <p:nvSpPr>
          <p:cNvPr id="12" name="Rectangle 11"/>
          <p:cNvSpPr/>
          <p:nvPr/>
        </p:nvSpPr>
        <p:spPr>
          <a:xfrm>
            <a:off x="175025" y="4178321"/>
            <a:ext cx="10097353" cy="2308324"/>
          </a:xfrm>
          <a:prstGeom prst="rect">
            <a:avLst/>
          </a:prstGeom>
        </p:spPr>
        <p:txBody>
          <a:bodyPr wrap="square">
            <a:spAutoFit/>
          </a:bodyPr>
          <a:lstStyle/>
          <a:p>
            <a:endParaRPr lang="en-GB" dirty="0">
              <a:solidFill>
                <a:srgbClr val="00B050"/>
              </a:solidFill>
              <a:latin typeface="NTFPreCursivefk" panose="03000400000000000000" pitchFamily="66" charset="0"/>
            </a:endParaRPr>
          </a:p>
          <a:p>
            <a:r>
              <a:rPr lang="en-GB" dirty="0">
                <a:solidFill>
                  <a:srgbClr val="00B050"/>
                </a:solidFill>
                <a:latin typeface="NTFPreCursivefk" panose="03000400000000000000" pitchFamily="66" charset="0"/>
              </a:rPr>
              <a:t>5. I missed bus a at the Hope street stop, how long do I have to wait for a bus</a:t>
            </a:r>
            <a:r>
              <a:rPr lang="en-GB" dirty="0" smtClean="0">
                <a:solidFill>
                  <a:srgbClr val="00B050"/>
                </a:solidFill>
                <a:latin typeface="NTFPreCursivefk" panose="03000400000000000000" pitchFamily="66" charset="0"/>
              </a:rPr>
              <a:t>?</a:t>
            </a:r>
          </a:p>
          <a:p>
            <a:endParaRPr lang="en-GB" dirty="0">
              <a:solidFill>
                <a:srgbClr val="00B050"/>
              </a:solidFill>
              <a:latin typeface="NTFPreCursivefk" panose="03000400000000000000" pitchFamily="66" charset="0"/>
            </a:endParaRPr>
          </a:p>
          <a:p>
            <a:endParaRPr lang="en-GB" dirty="0">
              <a:solidFill>
                <a:srgbClr val="00B050"/>
              </a:solidFill>
              <a:latin typeface="NTFPreCursivefk" panose="03000400000000000000" pitchFamily="66" charset="0"/>
            </a:endParaRPr>
          </a:p>
          <a:p>
            <a:endParaRPr lang="en-GB" dirty="0">
              <a:solidFill>
                <a:srgbClr val="00B050"/>
              </a:solidFill>
              <a:latin typeface="NTFPreCursivefk" panose="03000400000000000000" pitchFamily="66" charset="0"/>
            </a:endParaRPr>
          </a:p>
          <a:p>
            <a:r>
              <a:rPr lang="en-GB" dirty="0">
                <a:solidFill>
                  <a:srgbClr val="00B050"/>
                </a:solidFill>
                <a:latin typeface="NTFPreCursivefk" panose="03000400000000000000" pitchFamily="66" charset="0"/>
              </a:rPr>
              <a:t>6. Route d isn’t on the timetable. The bus starts from </a:t>
            </a:r>
            <a:r>
              <a:rPr lang="en-GB" dirty="0" err="1">
                <a:solidFill>
                  <a:srgbClr val="00B050"/>
                </a:solidFill>
                <a:latin typeface="NTFPreCursivefk" panose="03000400000000000000" pitchFamily="66" charset="0"/>
              </a:rPr>
              <a:t>Smithdown</a:t>
            </a:r>
            <a:r>
              <a:rPr lang="en-GB" dirty="0">
                <a:solidFill>
                  <a:srgbClr val="00B050"/>
                </a:solidFill>
                <a:latin typeface="NTFPreCursivefk" panose="03000400000000000000" pitchFamily="66" charset="0"/>
              </a:rPr>
              <a:t> Road at 7:45. What time does it arrive at each stop</a:t>
            </a:r>
            <a:r>
              <a:rPr lang="en-GB" dirty="0" smtClean="0">
                <a:solidFill>
                  <a:srgbClr val="00B050"/>
                </a:solidFill>
                <a:latin typeface="NTFPreCursivefk" panose="03000400000000000000" pitchFamily="66" charset="0"/>
              </a:rPr>
              <a:t>?</a:t>
            </a:r>
          </a:p>
          <a:p>
            <a:endParaRPr lang="en-GB" dirty="0">
              <a:solidFill>
                <a:srgbClr val="00B050"/>
              </a:solidFill>
              <a:latin typeface="NTFPreCursivefk" panose="03000400000000000000" pitchFamily="66" charset="0"/>
            </a:endParaRPr>
          </a:p>
          <a:p>
            <a:r>
              <a:rPr lang="en-GB" dirty="0" smtClean="0">
                <a:solidFill>
                  <a:srgbClr val="00B050"/>
                </a:solidFill>
                <a:latin typeface="NTFPreCursivefk" panose="03000400000000000000" pitchFamily="66" charset="0"/>
              </a:rPr>
              <a:t>7. Can you write your own questions?</a:t>
            </a:r>
            <a:endParaRPr lang="en-GB"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252003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558" y="3631"/>
            <a:ext cx="5022157" cy="461665"/>
          </a:xfrm>
          <a:prstGeom prst="rect">
            <a:avLst/>
          </a:prstGeom>
          <a:solidFill>
            <a:schemeClr val="bg1"/>
          </a:solidFill>
        </p:spPr>
        <p:txBody>
          <a:bodyPr wrap="square">
            <a:spAutoFit/>
          </a:bodyPr>
          <a:lstStyle/>
          <a:p>
            <a:r>
              <a:rPr lang="en-GB" sz="2400" dirty="0" smtClean="0">
                <a:solidFill>
                  <a:srgbClr val="FF0000"/>
                </a:solidFill>
                <a:latin typeface="NTFPreCursivefk" panose="03000400000000000000" pitchFamily="66" charset="0"/>
              </a:rPr>
              <a:t>Answers…</a:t>
            </a:r>
            <a:endParaRPr lang="en-GB" sz="2400" dirty="0">
              <a:solidFill>
                <a:srgbClr val="FF0000"/>
              </a:solidFill>
              <a:latin typeface="NTFPreCursivefk" panose="03000400000000000000" pitchFamily="66" charset="0"/>
            </a:endParaRPr>
          </a:p>
        </p:txBody>
      </p:sp>
      <p:graphicFrame>
        <p:nvGraphicFramePr>
          <p:cNvPr id="6" name="Table 2">
            <a:extLst>
              <a:ext uri="{FF2B5EF4-FFF2-40B4-BE49-F238E27FC236}">
                <a16:creationId xmlns:a16="http://schemas.microsoft.com/office/drawing/2014/main" id="{5AE5A488-470A-4370-B6D0-E95035CA68E6}"/>
              </a:ext>
            </a:extLst>
          </p:cNvPr>
          <p:cNvGraphicFramePr>
            <a:graphicFrameLocks noGrp="1"/>
          </p:cNvGraphicFramePr>
          <p:nvPr>
            <p:extLst>
              <p:ext uri="{D42A27DB-BD31-4B8C-83A1-F6EECF244321}">
                <p14:modId xmlns:p14="http://schemas.microsoft.com/office/powerpoint/2010/main" val="513525011"/>
              </p:ext>
            </p:extLst>
          </p:nvPr>
        </p:nvGraphicFramePr>
        <p:xfrm>
          <a:off x="175025" y="767660"/>
          <a:ext cx="4360668" cy="3139440"/>
        </p:xfrm>
        <a:graphic>
          <a:graphicData uri="http://schemas.openxmlformats.org/drawingml/2006/table">
            <a:tbl>
              <a:tblPr firstRow="1" bandRow="1">
                <a:tableStyleId>{5940675A-B579-460E-94D1-54222C63F5DA}</a:tableStyleId>
              </a:tblPr>
              <a:tblGrid>
                <a:gridCol w="1269344">
                  <a:extLst>
                    <a:ext uri="{9D8B030D-6E8A-4147-A177-3AD203B41FA5}">
                      <a16:colId xmlns:a16="http://schemas.microsoft.com/office/drawing/2014/main" val="2843263962"/>
                    </a:ext>
                  </a:extLst>
                </a:gridCol>
                <a:gridCol w="772831">
                  <a:extLst>
                    <a:ext uri="{9D8B030D-6E8A-4147-A177-3AD203B41FA5}">
                      <a16:colId xmlns:a16="http://schemas.microsoft.com/office/drawing/2014/main" val="3137700856"/>
                    </a:ext>
                  </a:extLst>
                </a:gridCol>
                <a:gridCol w="772831">
                  <a:extLst>
                    <a:ext uri="{9D8B030D-6E8A-4147-A177-3AD203B41FA5}">
                      <a16:colId xmlns:a16="http://schemas.microsoft.com/office/drawing/2014/main" val="2722911993"/>
                    </a:ext>
                  </a:extLst>
                </a:gridCol>
                <a:gridCol w="772831">
                  <a:extLst>
                    <a:ext uri="{9D8B030D-6E8A-4147-A177-3AD203B41FA5}">
                      <a16:colId xmlns:a16="http://schemas.microsoft.com/office/drawing/2014/main" val="2569428260"/>
                    </a:ext>
                  </a:extLst>
                </a:gridCol>
                <a:gridCol w="772831">
                  <a:extLst>
                    <a:ext uri="{9D8B030D-6E8A-4147-A177-3AD203B41FA5}">
                      <a16:colId xmlns:a16="http://schemas.microsoft.com/office/drawing/2014/main" val="2026499531"/>
                    </a:ext>
                  </a:extLst>
                </a:gridCol>
              </a:tblGrid>
              <a:tr h="401459">
                <a:tc>
                  <a:txBody>
                    <a:bodyPr/>
                    <a:lstStyle/>
                    <a:p>
                      <a:r>
                        <a:rPr lang="en-GB" sz="1800" b="0" dirty="0" err="1" smtClean="0">
                          <a:latin typeface="NTFPreCursivefk" panose="03000400000000000000" pitchFamily="66" charset="0"/>
                        </a:rPr>
                        <a:t>Smith</a:t>
                      </a:r>
                      <a:r>
                        <a:rPr lang="en-GB" sz="1800" b="0" baseline="0" dirty="0" err="1" smtClean="0">
                          <a:latin typeface="NTFPreCursivefk" panose="03000400000000000000" pitchFamily="66" charset="0"/>
                        </a:rPr>
                        <a:t>down</a:t>
                      </a:r>
                      <a:r>
                        <a:rPr lang="en-GB" sz="1800" b="0" baseline="0" dirty="0" smtClean="0">
                          <a:latin typeface="NTFPreCursivefk" panose="03000400000000000000" pitchFamily="66" charset="0"/>
                        </a:rPr>
                        <a:t> Road</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06:30</a:t>
                      </a:r>
                    </a:p>
                  </a:txBody>
                  <a:tcPr/>
                </a:tc>
                <a:tc>
                  <a:txBody>
                    <a:bodyPr/>
                    <a:lstStyle/>
                    <a:p>
                      <a:pPr algn="ctr"/>
                      <a:r>
                        <a:rPr lang="en-GB" sz="2000">
                          <a:latin typeface="NTFPreCursivefk" panose="03000400000000000000" pitchFamily="66" charset="0"/>
                        </a:rPr>
                        <a:t>07:10*</a:t>
                      </a:r>
                    </a:p>
                  </a:txBody>
                  <a:tcPr/>
                </a:tc>
                <a:tc>
                  <a:txBody>
                    <a:bodyPr/>
                    <a:lstStyle/>
                    <a:p>
                      <a:pPr algn="ctr"/>
                      <a:r>
                        <a:rPr lang="en-GB" sz="2000" dirty="0">
                          <a:latin typeface="NTFPreCursivefk" panose="03000400000000000000" pitchFamily="66" charset="0"/>
                        </a:rPr>
                        <a:t>07:30</a:t>
                      </a:r>
                    </a:p>
                  </a:txBody>
                  <a:tcPr/>
                </a:tc>
                <a:tc>
                  <a:txBody>
                    <a:bodyPr/>
                    <a:lstStyle/>
                    <a:p>
                      <a:pPr algn="ctr"/>
                      <a:r>
                        <a:rPr lang="en-GB" sz="2000" dirty="0" smtClean="0">
                          <a:latin typeface="NTFPreCursivefk" panose="03000400000000000000" pitchFamily="66" charset="0"/>
                        </a:rPr>
                        <a:t>07:45</a:t>
                      </a:r>
                      <a:endParaRPr lang="en-GB" sz="2000" dirty="0">
                        <a:latin typeface="NTFPreCursivefk" panose="03000400000000000000" pitchFamily="66" charset="0"/>
                      </a:endParaRPr>
                    </a:p>
                  </a:txBody>
                  <a:tcPr/>
                </a:tc>
                <a:extLst>
                  <a:ext uri="{0D108BD9-81ED-4DB2-BD59-A6C34878D82A}">
                    <a16:rowId xmlns:a16="http://schemas.microsoft.com/office/drawing/2014/main" val="4291460191"/>
                  </a:ext>
                </a:extLst>
              </a:tr>
              <a:tr h="305083">
                <a:tc>
                  <a:txBody>
                    <a:bodyPr/>
                    <a:lstStyle/>
                    <a:p>
                      <a:r>
                        <a:rPr lang="en-GB" sz="1800" b="0" dirty="0" smtClean="0">
                          <a:latin typeface="NTFPreCursivefk" panose="03000400000000000000" pitchFamily="66" charset="0"/>
                        </a:rPr>
                        <a:t>Sefton</a:t>
                      </a:r>
                      <a:r>
                        <a:rPr lang="en-GB" sz="1800" b="0" baseline="0" dirty="0" smtClean="0">
                          <a:latin typeface="NTFPreCursivefk" panose="03000400000000000000" pitchFamily="66" charset="0"/>
                        </a:rPr>
                        <a:t> Park</a:t>
                      </a:r>
                      <a:endParaRPr lang="en-GB" sz="1800" b="0" dirty="0">
                        <a:latin typeface="NTFPreCursivefk" panose="03000400000000000000" pitchFamily="66" charset="0"/>
                      </a:endParaRPr>
                    </a:p>
                  </a:txBody>
                  <a:tcPr>
                    <a:solidFill>
                      <a:srgbClr val="F2F2F2"/>
                    </a:solidFill>
                  </a:tcPr>
                </a:tc>
                <a:tc>
                  <a:txBody>
                    <a:bodyPr/>
                    <a:lstStyle/>
                    <a:p>
                      <a:pPr algn="ctr"/>
                      <a:r>
                        <a:rPr lang="en-GB" sz="2000" dirty="0">
                          <a:latin typeface="NTFPreCursivefk" panose="03000400000000000000" pitchFamily="66" charset="0"/>
                        </a:rPr>
                        <a:t>06:47</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dirty="0">
                          <a:latin typeface="NTFPreCursivefk" panose="03000400000000000000" pitchFamily="66" charset="0"/>
                        </a:rPr>
                        <a:t>07:47</a:t>
                      </a:r>
                    </a:p>
                  </a:txBody>
                  <a:tcPr/>
                </a:tc>
                <a:tc>
                  <a:txBody>
                    <a:bodyPr/>
                    <a:lstStyle/>
                    <a:p>
                      <a:pPr algn="ctr"/>
                      <a:r>
                        <a:rPr lang="en-GB" sz="2000" dirty="0" smtClean="0">
                          <a:solidFill>
                            <a:srgbClr val="FF0000"/>
                          </a:solidFill>
                          <a:latin typeface="NTFPreCursivefk" panose="03000400000000000000" pitchFamily="66" charset="0"/>
                        </a:rPr>
                        <a:t>8:02</a:t>
                      </a:r>
                      <a:endParaRPr lang="en-GB" sz="2000" dirty="0">
                        <a:solidFill>
                          <a:srgbClr val="FF0000"/>
                        </a:solidFill>
                        <a:latin typeface="NTFPreCursivefk" panose="03000400000000000000" pitchFamily="66" charset="0"/>
                      </a:endParaRPr>
                    </a:p>
                  </a:txBody>
                  <a:tcPr/>
                </a:tc>
                <a:extLst>
                  <a:ext uri="{0D108BD9-81ED-4DB2-BD59-A6C34878D82A}">
                    <a16:rowId xmlns:a16="http://schemas.microsoft.com/office/drawing/2014/main" val="1767647955"/>
                  </a:ext>
                </a:extLst>
              </a:tr>
              <a:tr h="305083">
                <a:tc>
                  <a:txBody>
                    <a:bodyPr/>
                    <a:lstStyle/>
                    <a:p>
                      <a:r>
                        <a:rPr lang="en-GB" sz="1800" b="0" dirty="0" smtClean="0">
                          <a:latin typeface="NTFPreCursivefk" panose="03000400000000000000" pitchFamily="66" charset="0"/>
                        </a:rPr>
                        <a:t>Hope</a:t>
                      </a:r>
                      <a:r>
                        <a:rPr lang="en-GB" sz="1800" b="0" baseline="0" dirty="0" smtClean="0">
                          <a:latin typeface="NTFPreCursivefk" panose="03000400000000000000" pitchFamily="66" charset="0"/>
                        </a:rPr>
                        <a:t> Street</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06:55</a:t>
                      </a:r>
                    </a:p>
                  </a:txBody>
                  <a:tcPr/>
                </a:tc>
                <a:tc>
                  <a:txBody>
                    <a:bodyPr/>
                    <a:lstStyle/>
                    <a:p>
                      <a:pPr algn="ctr"/>
                      <a:r>
                        <a:rPr lang="en-GB" sz="2000" dirty="0">
                          <a:latin typeface="NTFPreCursivefk" panose="03000400000000000000" pitchFamily="66" charset="0"/>
                        </a:rPr>
                        <a:t>07.28*</a:t>
                      </a:r>
                    </a:p>
                  </a:txBody>
                  <a:tcPr/>
                </a:tc>
                <a:tc>
                  <a:txBody>
                    <a:bodyPr/>
                    <a:lstStyle/>
                    <a:p>
                      <a:pPr algn="ctr"/>
                      <a:r>
                        <a:rPr lang="en-GB" sz="2000" dirty="0">
                          <a:latin typeface="NTFPreCursivefk" panose="03000400000000000000" pitchFamily="66" charset="0"/>
                        </a:rPr>
                        <a:t>07:55</a:t>
                      </a:r>
                    </a:p>
                  </a:txBody>
                  <a:tcPr/>
                </a:tc>
                <a:tc>
                  <a:txBody>
                    <a:bodyPr/>
                    <a:lstStyle/>
                    <a:p>
                      <a:pPr algn="ctr"/>
                      <a:r>
                        <a:rPr lang="en-GB" sz="2000" dirty="0" smtClean="0">
                          <a:solidFill>
                            <a:srgbClr val="FF0000"/>
                          </a:solidFill>
                          <a:latin typeface="NTFPreCursivefk" panose="03000400000000000000" pitchFamily="66" charset="0"/>
                        </a:rPr>
                        <a:t>8.10</a:t>
                      </a:r>
                      <a:endParaRPr lang="en-GB" sz="2000" dirty="0">
                        <a:solidFill>
                          <a:srgbClr val="FF0000"/>
                        </a:solidFill>
                        <a:latin typeface="NTFPreCursivefk" panose="03000400000000000000" pitchFamily="66" charset="0"/>
                      </a:endParaRPr>
                    </a:p>
                  </a:txBody>
                  <a:tcPr/>
                </a:tc>
                <a:extLst>
                  <a:ext uri="{0D108BD9-81ED-4DB2-BD59-A6C34878D82A}">
                    <a16:rowId xmlns:a16="http://schemas.microsoft.com/office/drawing/2014/main" val="4120819952"/>
                  </a:ext>
                </a:extLst>
              </a:tr>
              <a:tr h="305083">
                <a:tc>
                  <a:txBody>
                    <a:bodyPr/>
                    <a:lstStyle/>
                    <a:p>
                      <a:r>
                        <a:rPr lang="en-GB" sz="1800" b="0" dirty="0" smtClean="0">
                          <a:latin typeface="NTFPreCursivefk" panose="03000400000000000000" pitchFamily="66" charset="0"/>
                        </a:rPr>
                        <a:t>Liverpool</a:t>
                      </a:r>
                      <a:r>
                        <a:rPr lang="en-GB" sz="1800" b="0" baseline="0" dirty="0" smtClean="0">
                          <a:latin typeface="NTFPreCursivefk" panose="03000400000000000000" pitchFamily="66" charset="0"/>
                        </a:rPr>
                        <a:t> City Centre</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07:05</a:t>
                      </a:r>
                    </a:p>
                  </a:txBody>
                  <a:tcPr/>
                </a:tc>
                <a:tc>
                  <a:txBody>
                    <a:bodyPr/>
                    <a:lstStyle/>
                    <a:p>
                      <a:pPr algn="ctr"/>
                      <a:r>
                        <a:rPr lang="en-GB" sz="2000">
                          <a:latin typeface="NTFPreCursivefk" panose="03000400000000000000" pitchFamily="66" charset="0"/>
                        </a:rPr>
                        <a:t>-</a:t>
                      </a:r>
                    </a:p>
                  </a:txBody>
                  <a:tcPr/>
                </a:tc>
                <a:tc>
                  <a:txBody>
                    <a:bodyPr/>
                    <a:lstStyle/>
                    <a:p>
                      <a:pPr algn="ctr"/>
                      <a:r>
                        <a:rPr lang="en-GB" sz="2000" dirty="0">
                          <a:latin typeface="NTFPreCursivefk" panose="03000400000000000000" pitchFamily="66" charset="0"/>
                        </a:rPr>
                        <a:t>08:05</a:t>
                      </a:r>
                    </a:p>
                  </a:txBody>
                  <a:tcPr/>
                </a:tc>
                <a:tc>
                  <a:txBody>
                    <a:bodyPr/>
                    <a:lstStyle/>
                    <a:p>
                      <a:pPr algn="ctr"/>
                      <a:r>
                        <a:rPr lang="en-GB" sz="2000" dirty="0" smtClean="0">
                          <a:solidFill>
                            <a:srgbClr val="FF0000"/>
                          </a:solidFill>
                          <a:latin typeface="NTFPreCursivefk" panose="03000400000000000000" pitchFamily="66" charset="0"/>
                        </a:rPr>
                        <a:t>8.15</a:t>
                      </a:r>
                      <a:endParaRPr lang="en-GB" sz="2000" dirty="0">
                        <a:solidFill>
                          <a:srgbClr val="FF0000"/>
                        </a:solidFill>
                        <a:latin typeface="NTFPreCursivefk" panose="03000400000000000000" pitchFamily="66" charset="0"/>
                      </a:endParaRPr>
                    </a:p>
                  </a:txBody>
                  <a:tcPr/>
                </a:tc>
                <a:extLst>
                  <a:ext uri="{0D108BD9-81ED-4DB2-BD59-A6C34878D82A}">
                    <a16:rowId xmlns:a16="http://schemas.microsoft.com/office/drawing/2014/main" val="1331734303"/>
                  </a:ext>
                </a:extLst>
              </a:tr>
              <a:tr h="305083">
                <a:tc>
                  <a:txBody>
                    <a:bodyPr/>
                    <a:lstStyle/>
                    <a:p>
                      <a:r>
                        <a:rPr lang="en-GB" sz="1800" b="0" dirty="0" smtClean="0">
                          <a:latin typeface="NTFPreCursivefk" panose="03000400000000000000" pitchFamily="66" charset="0"/>
                        </a:rPr>
                        <a:t>Albert Dock</a:t>
                      </a:r>
                      <a:endParaRPr lang="en-GB" sz="1800" b="0" dirty="0">
                        <a:latin typeface="NTFPreCursivefk" panose="03000400000000000000" pitchFamily="66" charset="0"/>
                      </a:endParaRPr>
                    </a:p>
                  </a:txBody>
                  <a:tcPr>
                    <a:solidFill>
                      <a:srgbClr val="F2F2F2"/>
                    </a:solidFill>
                  </a:tcPr>
                </a:tc>
                <a:tc>
                  <a:txBody>
                    <a:bodyPr/>
                    <a:lstStyle/>
                    <a:p>
                      <a:pPr algn="ctr"/>
                      <a:r>
                        <a:rPr lang="en-GB" sz="2000">
                          <a:latin typeface="NTFPreCursivefk" panose="03000400000000000000" pitchFamily="66" charset="0"/>
                        </a:rPr>
                        <a:t>07:11</a:t>
                      </a:r>
                    </a:p>
                  </a:txBody>
                  <a:tcPr/>
                </a:tc>
                <a:tc>
                  <a:txBody>
                    <a:bodyPr/>
                    <a:lstStyle/>
                    <a:p>
                      <a:pPr algn="ctr"/>
                      <a:r>
                        <a:rPr lang="en-GB" sz="2000">
                          <a:latin typeface="NTFPreCursivefk" panose="03000400000000000000" pitchFamily="66" charset="0"/>
                        </a:rPr>
                        <a:t>07:38*</a:t>
                      </a:r>
                    </a:p>
                  </a:txBody>
                  <a:tcPr/>
                </a:tc>
                <a:tc>
                  <a:txBody>
                    <a:bodyPr/>
                    <a:lstStyle/>
                    <a:p>
                      <a:pPr algn="ctr"/>
                      <a:r>
                        <a:rPr lang="en-GB" sz="2000" dirty="0">
                          <a:latin typeface="NTFPreCursivefk" panose="03000400000000000000" pitchFamily="66" charset="0"/>
                        </a:rPr>
                        <a:t>08:11</a:t>
                      </a:r>
                    </a:p>
                  </a:txBody>
                  <a:tcPr/>
                </a:tc>
                <a:tc>
                  <a:txBody>
                    <a:bodyPr/>
                    <a:lstStyle/>
                    <a:p>
                      <a:pPr algn="ctr"/>
                      <a:r>
                        <a:rPr lang="en-GB" sz="2000" dirty="0" smtClean="0">
                          <a:solidFill>
                            <a:srgbClr val="FF0000"/>
                          </a:solidFill>
                          <a:latin typeface="NTFPreCursivefk" panose="03000400000000000000" pitchFamily="66" charset="0"/>
                        </a:rPr>
                        <a:t>8.21</a:t>
                      </a:r>
                      <a:endParaRPr lang="en-GB" sz="2000" dirty="0">
                        <a:solidFill>
                          <a:srgbClr val="FF0000"/>
                        </a:solidFill>
                        <a:latin typeface="NTFPreCursivefk" panose="03000400000000000000" pitchFamily="66" charset="0"/>
                      </a:endParaRPr>
                    </a:p>
                  </a:txBody>
                  <a:tcPr/>
                </a:tc>
                <a:extLst>
                  <a:ext uri="{0D108BD9-81ED-4DB2-BD59-A6C34878D82A}">
                    <a16:rowId xmlns:a16="http://schemas.microsoft.com/office/drawing/2014/main" val="3050855937"/>
                  </a:ext>
                </a:extLst>
              </a:tr>
            </a:tbl>
          </a:graphicData>
        </a:graphic>
      </p:graphicFrame>
      <p:sp>
        <p:nvSpPr>
          <p:cNvPr id="7" name="Rectangle 6"/>
          <p:cNvSpPr/>
          <p:nvPr/>
        </p:nvSpPr>
        <p:spPr>
          <a:xfrm>
            <a:off x="1808491" y="365124"/>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a</a:t>
            </a:r>
            <a:endParaRPr lang="en-GB" sz="2000" dirty="0">
              <a:solidFill>
                <a:srgbClr val="7030A0"/>
              </a:solidFill>
              <a:latin typeface="NTFPreCursivefk" panose="03000400000000000000" pitchFamily="66" charset="0"/>
            </a:endParaRPr>
          </a:p>
        </p:txBody>
      </p:sp>
      <p:sp>
        <p:nvSpPr>
          <p:cNvPr id="8" name="Rectangle 7"/>
          <p:cNvSpPr/>
          <p:nvPr/>
        </p:nvSpPr>
        <p:spPr>
          <a:xfrm>
            <a:off x="2628988" y="367550"/>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b</a:t>
            </a:r>
          </a:p>
        </p:txBody>
      </p:sp>
      <p:sp>
        <p:nvSpPr>
          <p:cNvPr id="9" name="Rectangle 8"/>
          <p:cNvSpPr/>
          <p:nvPr/>
        </p:nvSpPr>
        <p:spPr>
          <a:xfrm>
            <a:off x="3236801" y="370616"/>
            <a:ext cx="1906706" cy="400110"/>
          </a:xfrm>
          <a:prstGeom prst="rect">
            <a:avLst/>
          </a:prstGeom>
          <a:noFill/>
        </p:spPr>
        <p:txBody>
          <a:bodyPr wrap="square">
            <a:spAutoFit/>
          </a:bodyPr>
          <a:lstStyle/>
          <a:p>
            <a:r>
              <a:rPr lang="en-GB" sz="2000" dirty="0" smtClean="0">
                <a:solidFill>
                  <a:srgbClr val="7030A0"/>
                </a:solidFill>
                <a:latin typeface="NTFPreCursivefk" panose="03000400000000000000" pitchFamily="66" charset="0"/>
              </a:rPr>
              <a:t>c</a:t>
            </a:r>
            <a:endParaRPr lang="en-GB" sz="2000" dirty="0">
              <a:solidFill>
                <a:srgbClr val="7030A0"/>
              </a:solidFill>
              <a:latin typeface="NTFPreCursivefk" panose="03000400000000000000" pitchFamily="66" charset="0"/>
            </a:endParaRPr>
          </a:p>
        </p:txBody>
      </p:sp>
      <p:sp>
        <p:nvSpPr>
          <p:cNvPr id="10" name="Rectangle 9"/>
          <p:cNvSpPr/>
          <p:nvPr/>
        </p:nvSpPr>
        <p:spPr>
          <a:xfrm>
            <a:off x="4024290" y="391781"/>
            <a:ext cx="1906706" cy="400110"/>
          </a:xfrm>
          <a:prstGeom prst="rect">
            <a:avLst/>
          </a:prstGeom>
          <a:noFill/>
        </p:spPr>
        <p:txBody>
          <a:bodyPr wrap="square">
            <a:spAutoFit/>
          </a:bodyPr>
          <a:lstStyle/>
          <a:p>
            <a:r>
              <a:rPr lang="en-GB" sz="2000" dirty="0">
                <a:solidFill>
                  <a:srgbClr val="7030A0"/>
                </a:solidFill>
                <a:latin typeface="NTFPreCursivefk" panose="03000400000000000000" pitchFamily="66" charset="0"/>
              </a:rPr>
              <a:t>d</a:t>
            </a:r>
          </a:p>
        </p:txBody>
      </p:sp>
      <p:sp>
        <p:nvSpPr>
          <p:cNvPr id="11" name="Rectangle 10"/>
          <p:cNvSpPr/>
          <p:nvPr/>
        </p:nvSpPr>
        <p:spPr>
          <a:xfrm>
            <a:off x="4977643" y="248744"/>
            <a:ext cx="6096000" cy="3416320"/>
          </a:xfrm>
          <a:prstGeom prst="rect">
            <a:avLst/>
          </a:prstGeom>
        </p:spPr>
        <p:txBody>
          <a:bodyPr>
            <a:spAutoFit/>
          </a:bodyPr>
          <a:lstStyle/>
          <a:p>
            <a:r>
              <a:rPr lang="en-GB" dirty="0" smtClean="0">
                <a:solidFill>
                  <a:srgbClr val="00B050"/>
                </a:solidFill>
                <a:latin typeface="NTFPreCursivefk" panose="03000400000000000000" pitchFamily="66" charset="0"/>
              </a:rPr>
              <a:t>1.On </a:t>
            </a:r>
            <a:r>
              <a:rPr lang="en-GB" dirty="0">
                <a:solidFill>
                  <a:srgbClr val="00B050"/>
                </a:solidFill>
                <a:latin typeface="NTFPreCursivefk" panose="03000400000000000000" pitchFamily="66" charset="0"/>
              </a:rPr>
              <a:t>route B, what stops does the bus not stop at</a:t>
            </a:r>
            <a:r>
              <a:rPr lang="en-GB" dirty="0" smtClean="0">
                <a:solidFill>
                  <a:srgbClr val="00B050"/>
                </a:solidFill>
                <a:latin typeface="NTFPreCursivefk" panose="03000400000000000000" pitchFamily="66" charset="0"/>
              </a:rPr>
              <a:t>?</a:t>
            </a:r>
          </a:p>
          <a:p>
            <a:r>
              <a:rPr lang="en-GB" dirty="0" smtClean="0">
                <a:solidFill>
                  <a:srgbClr val="FF0000"/>
                </a:solidFill>
                <a:latin typeface="NTFPreCursivefk" panose="03000400000000000000" pitchFamily="66" charset="0"/>
              </a:rPr>
              <a:t>Sefton Park and Liverpool City centre.</a:t>
            </a:r>
            <a:endParaRPr lang="en-GB" dirty="0">
              <a:solidFill>
                <a:srgbClr val="FF0000"/>
              </a:solidFill>
              <a:latin typeface="NTFPreCursivefk" panose="03000400000000000000" pitchFamily="66" charset="0"/>
            </a:endParaRPr>
          </a:p>
          <a:p>
            <a:pPr marL="457200" indent="-457200">
              <a:buAutoNum type="arabicPeriod"/>
            </a:pPr>
            <a:endParaRPr lang="en-GB" dirty="0">
              <a:solidFill>
                <a:srgbClr val="00B050"/>
              </a:solidFill>
              <a:latin typeface="NTFPreCursivefk" panose="03000400000000000000" pitchFamily="66" charset="0"/>
            </a:endParaRPr>
          </a:p>
          <a:p>
            <a:r>
              <a:rPr lang="en-GB" dirty="0" smtClean="0">
                <a:solidFill>
                  <a:srgbClr val="00B050"/>
                </a:solidFill>
                <a:latin typeface="NTFPreCursivefk" panose="03000400000000000000" pitchFamily="66" charset="0"/>
              </a:rPr>
              <a:t>2. If </a:t>
            </a:r>
            <a:r>
              <a:rPr lang="en-GB" dirty="0">
                <a:solidFill>
                  <a:srgbClr val="00B050"/>
                </a:solidFill>
                <a:latin typeface="NTFPreCursivefk" panose="03000400000000000000" pitchFamily="66" charset="0"/>
              </a:rPr>
              <a:t>I wanted to get to Liverpool city centre </a:t>
            </a:r>
            <a:r>
              <a:rPr lang="en-GB" dirty="0" smtClean="0">
                <a:solidFill>
                  <a:srgbClr val="00B050"/>
                </a:solidFill>
                <a:latin typeface="NTFPreCursivefk" panose="03000400000000000000" pitchFamily="66" charset="0"/>
              </a:rPr>
              <a:t>just before </a:t>
            </a:r>
            <a:r>
              <a:rPr lang="en-GB" dirty="0">
                <a:solidFill>
                  <a:srgbClr val="00B050"/>
                </a:solidFill>
                <a:latin typeface="NTFPreCursivefk" panose="03000400000000000000" pitchFamily="66" charset="0"/>
              </a:rPr>
              <a:t>8:15, which bus should I get</a:t>
            </a:r>
            <a:r>
              <a:rPr lang="en-GB" dirty="0" smtClean="0">
                <a:solidFill>
                  <a:srgbClr val="00B050"/>
                </a:solidFill>
                <a:latin typeface="NTFPreCursivefk" panose="03000400000000000000" pitchFamily="66" charset="0"/>
              </a:rPr>
              <a:t>?</a:t>
            </a:r>
          </a:p>
          <a:p>
            <a:r>
              <a:rPr lang="en-GB" dirty="0" smtClean="0">
                <a:solidFill>
                  <a:srgbClr val="FF0000"/>
                </a:solidFill>
                <a:latin typeface="NTFPreCursivefk" panose="03000400000000000000" pitchFamily="66" charset="0"/>
              </a:rPr>
              <a:t>Bus C</a:t>
            </a:r>
            <a:endParaRPr lang="en-GB" dirty="0">
              <a:solidFill>
                <a:srgbClr val="FF0000"/>
              </a:solidFill>
              <a:latin typeface="NTFPreCursivefk" panose="03000400000000000000" pitchFamily="66" charset="0"/>
            </a:endParaRPr>
          </a:p>
          <a:p>
            <a:endParaRPr lang="en-GB" dirty="0">
              <a:solidFill>
                <a:srgbClr val="00B050"/>
              </a:solidFill>
              <a:latin typeface="NTFPreCursivefk" panose="03000400000000000000" pitchFamily="66" charset="0"/>
            </a:endParaRPr>
          </a:p>
          <a:p>
            <a:r>
              <a:rPr lang="en-GB" dirty="0" smtClean="0">
                <a:solidFill>
                  <a:srgbClr val="00B050"/>
                </a:solidFill>
                <a:latin typeface="NTFPreCursivefk" panose="03000400000000000000" pitchFamily="66" charset="0"/>
              </a:rPr>
              <a:t>3.How </a:t>
            </a:r>
            <a:r>
              <a:rPr lang="en-GB" dirty="0">
                <a:solidFill>
                  <a:srgbClr val="00B050"/>
                </a:solidFill>
                <a:latin typeface="NTFPreCursivefk" panose="03000400000000000000" pitchFamily="66" charset="0"/>
              </a:rPr>
              <a:t>long is my journey from </a:t>
            </a:r>
            <a:r>
              <a:rPr lang="en-GB" dirty="0" err="1">
                <a:solidFill>
                  <a:srgbClr val="00B050"/>
                </a:solidFill>
                <a:latin typeface="NTFPreCursivefk" panose="03000400000000000000" pitchFamily="66" charset="0"/>
              </a:rPr>
              <a:t>Smithdown</a:t>
            </a:r>
            <a:r>
              <a:rPr lang="en-GB" dirty="0">
                <a:solidFill>
                  <a:srgbClr val="00B050"/>
                </a:solidFill>
                <a:latin typeface="NTFPreCursivefk" panose="03000400000000000000" pitchFamily="66" charset="0"/>
              </a:rPr>
              <a:t> road to the Albert dock?</a:t>
            </a:r>
          </a:p>
          <a:p>
            <a:r>
              <a:rPr lang="en-GB" dirty="0" smtClean="0">
                <a:solidFill>
                  <a:srgbClr val="FF0000"/>
                </a:solidFill>
                <a:latin typeface="NTFPreCursivefk" panose="03000400000000000000" pitchFamily="66" charset="0"/>
              </a:rPr>
              <a:t>41 minutes</a:t>
            </a:r>
          </a:p>
          <a:p>
            <a:pPr marL="457200" indent="-457200">
              <a:buAutoNum type="arabicPeriod"/>
            </a:pPr>
            <a:endParaRPr lang="en-GB" dirty="0">
              <a:solidFill>
                <a:srgbClr val="00B050"/>
              </a:solidFill>
              <a:latin typeface="NTFPreCursivefk" panose="03000400000000000000" pitchFamily="66" charset="0"/>
            </a:endParaRPr>
          </a:p>
          <a:p>
            <a:r>
              <a:rPr lang="en-GB" dirty="0" smtClean="0">
                <a:solidFill>
                  <a:srgbClr val="00B050"/>
                </a:solidFill>
                <a:latin typeface="NTFPreCursivefk" panose="03000400000000000000" pitchFamily="66" charset="0"/>
              </a:rPr>
              <a:t>4.How </a:t>
            </a:r>
            <a:r>
              <a:rPr lang="en-GB" dirty="0">
                <a:solidFill>
                  <a:srgbClr val="00B050"/>
                </a:solidFill>
                <a:latin typeface="NTFPreCursivefk" panose="03000400000000000000" pitchFamily="66" charset="0"/>
              </a:rPr>
              <a:t>much later does bus c arrive at each stop after bus a</a:t>
            </a:r>
            <a:r>
              <a:rPr lang="en-GB" dirty="0" smtClean="0">
                <a:solidFill>
                  <a:srgbClr val="00B050"/>
                </a:solidFill>
                <a:latin typeface="NTFPreCursivefk" panose="03000400000000000000" pitchFamily="66" charset="0"/>
              </a:rPr>
              <a:t>?</a:t>
            </a:r>
          </a:p>
          <a:p>
            <a:r>
              <a:rPr lang="en-GB" dirty="0" smtClean="0">
                <a:solidFill>
                  <a:srgbClr val="FF0000"/>
                </a:solidFill>
                <a:latin typeface="NTFPreCursivefk" panose="03000400000000000000" pitchFamily="66" charset="0"/>
              </a:rPr>
              <a:t>1 hour</a:t>
            </a:r>
            <a:endParaRPr lang="en-GB" dirty="0">
              <a:solidFill>
                <a:srgbClr val="FF0000"/>
              </a:solidFill>
              <a:latin typeface="NTFPreCursivefk" panose="03000400000000000000" pitchFamily="66" charset="0"/>
            </a:endParaRPr>
          </a:p>
        </p:txBody>
      </p:sp>
      <p:sp>
        <p:nvSpPr>
          <p:cNvPr id="12" name="Rectangle 11"/>
          <p:cNvSpPr/>
          <p:nvPr/>
        </p:nvSpPr>
        <p:spPr>
          <a:xfrm>
            <a:off x="175025" y="4507145"/>
            <a:ext cx="10097353" cy="1477328"/>
          </a:xfrm>
          <a:prstGeom prst="rect">
            <a:avLst/>
          </a:prstGeom>
        </p:spPr>
        <p:txBody>
          <a:bodyPr wrap="square">
            <a:spAutoFit/>
          </a:bodyPr>
          <a:lstStyle/>
          <a:p>
            <a:endParaRPr lang="en-GB" dirty="0">
              <a:solidFill>
                <a:srgbClr val="00B050"/>
              </a:solidFill>
              <a:latin typeface="NTFPreCursivefk" panose="03000400000000000000" pitchFamily="66" charset="0"/>
            </a:endParaRPr>
          </a:p>
          <a:p>
            <a:r>
              <a:rPr lang="en-GB" dirty="0">
                <a:solidFill>
                  <a:srgbClr val="00B050"/>
                </a:solidFill>
                <a:latin typeface="NTFPreCursivefk" panose="03000400000000000000" pitchFamily="66" charset="0"/>
              </a:rPr>
              <a:t>5. I missed bus a at the Hope street stop, how long do I have to wait for a bus</a:t>
            </a:r>
            <a:r>
              <a:rPr lang="en-GB" dirty="0" smtClean="0">
                <a:solidFill>
                  <a:srgbClr val="00B050"/>
                </a:solidFill>
                <a:latin typeface="NTFPreCursivefk" panose="03000400000000000000" pitchFamily="66" charset="0"/>
              </a:rPr>
              <a:t>?</a:t>
            </a:r>
          </a:p>
          <a:p>
            <a:r>
              <a:rPr lang="en-GB" dirty="0" smtClean="0">
                <a:solidFill>
                  <a:srgbClr val="FF0000"/>
                </a:solidFill>
                <a:latin typeface="NTFPreCursivefk" panose="03000400000000000000" pitchFamily="66" charset="0"/>
              </a:rPr>
              <a:t>33 minutes</a:t>
            </a:r>
            <a:endParaRPr lang="en-GB" dirty="0">
              <a:solidFill>
                <a:srgbClr val="FF0000"/>
              </a:solidFill>
              <a:latin typeface="NTFPreCursivefk" panose="03000400000000000000" pitchFamily="66" charset="0"/>
            </a:endParaRPr>
          </a:p>
          <a:p>
            <a:endParaRPr lang="en-GB" dirty="0">
              <a:solidFill>
                <a:srgbClr val="00B050"/>
              </a:solidFill>
              <a:latin typeface="NTFPreCursivefk" panose="03000400000000000000" pitchFamily="66" charset="0"/>
            </a:endParaRPr>
          </a:p>
          <a:p>
            <a:r>
              <a:rPr lang="en-GB" dirty="0">
                <a:solidFill>
                  <a:srgbClr val="00B050"/>
                </a:solidFill>
                <a:latin typeface="NTFPreCursivefk" panose="03000400000000000000" pitchFamily="66" charset="0"/>
              </a:rPr>
              <a:t>6. Route d isn’t on the timetable. The bus starts from </a:t>
            </a:r>
            <a:r>
              <a:rPr lang="en-GB" dirty="0" err="1">
                <a:solidFill>
                  <a:srgbClr val="00B050"/>
                </a:solidFill>
                <a:latin typeface="NTFPreCursivefk" panose="03000400000000000000" pitchFamily="66" charset="0"/>
              </a:rPr>
              <a:t>Smithdown</a:t>
            </a:r>
            <a:r>
              <a:rPr lang="en-GB" dirty="0">
                <a:solidFill>
                  <a:srgbClr val="00B050"/>
                </a:solidFill>
                <a:latin typeface="NTFPreCursivefk" panose="03000400000000000000" pitchFamily="66" charset="0"/>
              </a:rPr>
              <a:t> Road at 7:45. What time does it arrive at each stop?</a:t>
            </a:r>
          </a:p>
        </p:txBody>
      </p:sp>
    </p:spTree>
    <p:extLst>
      <p:ext uri="{BB962C8B-B14F-4D97-AF65-F5344CB8AC3E}">
        <p14:creationId xmlns:p14="http://schemas.microsoft.com/office/powerpoint/2010/main" val="773935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Reading Timetables </a:t>
            </a:r>
            <a:endParaRPr lang="en-GB" sz="6600" dirty="0">
              <a:solidFill>
                <a:srgbClr val="FF6600"/>
              </a:solidFill>
              <a:latin typeface="NTFPreCursivefk" panose="03000400000000000000" pitchFamily="66" charset="0"/>
            </a:endParaRPr>
          </a:p>
        </p:txBody>
      </p:sp>
      <p:sp>
        <p:nvSpPr>
          <p:cNvPr id="3" name="Rectangle 2"/>
          <p:cNvSpPr/>
          <p:nvPr/>
        </p:nvSpPr>
        <p:spPr>
          <a:xfrm>
            <a:off x="733185" y="1536634"/>
            <a:ext cx="6096000" cy="461665"/>
          </a:xfrm>
          <a:prstGeom prst="rect">
            <a:avLst/>
          </a:prstGeom>
        </p:spPr>
        <p:txBody>
          <a:bodyPr>
            <a:spAutoFit/>
          </a:bodyPr>
          <a:lstStyle/>
          <a:p>
            <a:r>
              <a:rPr lang="en-GB" sz="2400" dirty="0" smtClean="0">
                <a:solidFill>
                  <a:srgbClr val="00B050"/>
                </a:solidFill>
                <a:latin typeface="NTFPreCursivefk" panose="03000400000000000000" pitchFamily="66" charset="0"/>
              </a:rPr>
              <a:t>Task B - </a:t>
            </a:r>
            <a:endParaRPr lang="en-GB" sz="2400" i="0" dirty="0">
              <a:solidFill>
                <a:srgbClr val="00B050"/>
              </a:solidFill>
              <a:effectLst/>
              <a:latin typeface="NTFPreCursivefk" panose="03000400000000000000" pitchFamily="66" charset="0"/>
            </a:endParaRPr>
          </a:p>
        </p:txBody>
      </p:sp>
      <p:sp>
        <p:nvSpPr>
          <p:cNvPr id="11" name="Rectangle 1"/>
          <p:cNvSpPr>
            <a:spLocks noChangeArrowheads="1"/>
          </p:cNvSpPr>
          <p:nvPr/>
        </p:nvSpPr>
        <p:spPr bwMode="auto">
          <a:xfrm>
            <a:off x="2088860" y="1475079"/>
            <a:ext cx="2028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2800" dirty="0">
                <a:solidFill>
                  <a:srgbClr val="FF0000"/>
                </a:solidFill>
                <a:latin typeface="NTFPreCursivefk" panose="03000400000000000000" pitchFamily="66" charset="0"/>
                <a:cs typeface="Helvetica" panose="020B0604020202020204" pitchFamily="34" charset="0"/>
              </a:rPr>
              <a:t>The school day</a:t>
            </a:r>
          </a:p>
        </p:txBody>
      </p:sp>
      <p:sp>
        <p:nvSpPr>
          <p:cNvPr id="12" name="TextBox 3"/>
          <p:cNvSpPr txBox="1">
            <a:spLocks noChangeArrowheads="1"/>
          </p:cNvSpPr>
          <p:nvPr/>
        </p:nvSpPr>
        <p:spPr bwMode="auto">
          <a:xfrm>
            <a:off x="2262876" y="2060158"/>
            <a:ext cx="85656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latin typeface="NTFPreCursivefk" panose="03000400000000000000" pitchFamily="66" charset="0"/>
                <a:ea typeface="Helvetica" panose="020B0604020202020204" pitchFamily="34" charset="0"/>
                <a:cs typeface="Helvetica" panose="020B0604020202020204" pitchFamily="34" charset="0"/>
              </a:rPr>
              <a:t>Design a weekly school timetable for Year 7. The following criteria has been given to you by the Principal: </a:t>
            </a:r>
          </a:p>
        </p:txBody>
      </p:sp>
      <p:sp>
        <p:nvSpPr>
          <p:cNvPr id="14" name="Rectangle: Rounded Corners 2">
            <a:extLst>
              <a:ext uri="{FF2B5EF4-FFF2-40B4-BE49-F238E27FC236}">
                <a16:creationId xmlns:a16="http://schemas.microsoft.com/office/drawing/2014/main" id="{0A2FA935-E57E-487E-B3E5-AC9B049F824D}"/>
              </a:ext>
            </a:extLst>
          </p:cNvPr>
          <p:cNvSpPr/>
          <p:nvPr/>
        </p:nvSpPr>
        <p:spPr>
          <a:xfrm>
            <a:off x="1670933" y="3201542"/>
            <a:ext cx="3348000" cy="1548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NTFPreCursivefk" panose="03000400000000000000" pitchFamily="66" charset="0"/>
                <a:cs typeface="Helvetica" panose="020B0604020202020204" pitchFamily="34" charset="0"/>
              </a:rPr>
              <a:t>The Year 7 class need to have 5 hours of maths, 5 hours of English and 3 hours of science.</a:t>
            </a:r>
          </a:p>
        </p:txBody>
      </p:sp>
      <p:sp>
        <p:nvSpPr>
          <p:cNvPr id="15" name="Rectangle: Rounded Corners 7">
            <a:extLst>
              <a:ext uri="{FF2B5EF4-FFF2-40B4-BE49-F238E27FC236}">
                <a16:creationId xmlns:a16="http://schemas.microsoft.com/office/drawing/2014/main" id="{D7C029C6-27E2-4A15-AAF5-6D971A4835C1}"/>
              </a:ext>
            </a:extLst>
          </p:cNvPr>
          <p:cNvSpPr/>
          <p:nvPr/>
        </p:nvSpPr>
        <p:spPr>
          <a:xfrm>
            <a:off x="1670933" y="4950970"/>
            <a:ext cx="3346999" cy="1692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NTFPreCursivefk" panose="03000400000000000000" pitchFamily="66" charset="0"/>
                <a:cs typeface="Helvetica" panose="020B0604020202020204" pitchFamily="34" charset="0"/>
              </a:rPr>
              <a:t>They should have </a:t>
            </a:r>
            <a:r>
              <a:rPr lang="en-GB" sz="2200" i="1" dirty="0">
                <a:solidFill>
                  <a:schemeClr val="tx1"/>
                </a:solidFill>
                <a:latin typeface="NTFPreCursivefk" panose="03000400000000000000" pitchFamily="66" charset="0"/>
                <a:cs typeface="Helvetica" panose="020B0604020202020204" pitchFamily="34" charset="0"/>
              </a:rPr>
              <a:t>at least </a:t>
            </a:r>
            <a:r>
              <a:rPr lang="en-GB" sz="2200" dirty="0">
                <a:solidFill>
                  <a:schemeClr val="tx1"/>
                </a:solidFill>
                <a:latin typeface="NTFPreCursivefk" panose="03000400000000000000" pitchFamily="66" charset="0"/>
                <a:cs typeface="Helvetica" panose="020B0604020202020204" pitchFamily="34" charset="0"/>
              </a:rPr>
              <a:t>one lesson of Art, P.E., History, French, Geography, Music, R.E. each day.</a:t>
            </a:r>
          </a:p>
        </p:txBody>
      </p:sp>
      <p:sp>
        <p:nvSpPr>
          <p:cNvPr id="16" name="Rectangle: Rounded Corners 8">
            <a:extLst>
              <a:ext uri="{FF2B5EF4-FFF2-40B4-BE49-F238E27FC236}">
                <a16:creationId xmlns:a16="http://schemas.microsoft.com/office/drawing/2014/main" id="{6C66AAD4-B493-41D2-AE5B-4F5ADF2CC735}"/>
              </a:ext>
            </a:extLst>
          </p:cNvPr>
          <p:cNvSpPr/>
          <p:nvPr/>
        </p:nvSpPr>
        <p:spPr>
          <a:xfrm>
            <a:off x="5282767" y="3217737"/>
            <a:ext cx="2592000" cy="1548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chemeClr val="tx1"/>
                </a:solidFill>
                <a:latin typeface="NTFPreCursivefk" panose="03000400000000000000" pitchFamily="66" charset="0"/>
                <a:cs typeface="Helvetica" panose="020B0604020202020204" pitchFamily="34" charset="0"/>
              </a:rPr>
              <a:t>Lunch time is one hour and can be anytime between 12:00 and 14:00. </a:t>
            </a:r>
          </a:p>
        </p:txBody>
      </p:sp>
      <p:sp>
        <p:nvSpPr>
          <p:cNvPr id="17" name="Rectangle: Rounded Corners 9">
            <a:extLst>
              <a:ext uri="{FF2B5EF4-FFF2-40B4-BE49-F238E27FC236}">
                <a16:creationId xmlns:a16="http://schemas.microsoft.com/office/drawing/2014/main" id="{189FD4E3-75B8-4602-9523-AA5E220ADAA0}"/>
              </a:ext>
            </a:extLst>
          </p:cNvPr>
          <p:cNvSpPr/>
          <p:nvPr/>
        </p:nvSpPr>
        <p:spPr>
          <a:xfrm>
            <a:off x="5282766" y="4950970"/>
            <a:ext cx="2591999" cy="1692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chemeClr val="tx1"/>
                </a:solidFill>
                <a:latin typeface="NTFPreCursivefk" panose="03000400000000000000" pitchFamily="66" charset="0"/>
                <a:cs typeface="Helvetica" panose="020B0604020202020204" pitchFamily="34" charset="0"/>
              </a:rPr>
              <a:t>The school day starts at 08:45 and finishes at 15:30.</a:t>
            </a:r>
          </a:p>
        </p:txBody>
      </p:sp>
      <p:sp>
        <p:nvSpPr>
          <p:cNvPr id="20" name="Rectangle: Rounded Corners 10">
            <a:extLst>
              <a:ext uri="{FF2B5EF4-FFF2-40B4-BE49-F238E27FC236}">
                <a16:creationId xmlns:a16="http://schemas.microsoft.com/office/drawing/2014/main" id="{62DC45C1-B99F-438F-A458-BBEF656D4852}"/>
              </a:ext>
            </a:extLst>
          </p:cNvPr>
          <p:cNvSpPr/>
          <p:nvPr/>
        </p:nvSpPr>
        <p:spPr>
          <a:xfrm>
            <a:off x="8139599" y="4950970"/>
            <a:ext cx="2664000" cy="1692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NTFPreCursivefk" panose="03000400000000000000" pitchFamily="66" charset="0"/>
                <a:cs typeface="Helvetica" panose="020B0604020202020204" pitchFamily="34" charset="0"/>
              </a:rPr>
              <a:t>The pupils need to answer the register once in the morning and once in the afternoon. </a:t>
            </a:r>
          </a:p>
        </p:txBody>
      </p:sp>
      <p:sp>
        <p:nvSpPr>
          <p:cNvPr id="21" name="Rectangle: Rounded Corners 11">
            <a:extLst>
              <a:ext uri="{FF2B5EF4-FFF2-40B4-BE49-F238E27FC236}">
                <a16:creationId xmlns:a16="http://schemas.microsoft.com/office/drawing/2014/main" id="{BDB0479C-C4D7-46CE-A8C2-8969340484AA}"/>
              </a:ext>
            </a:extLst>
          </p:cNvPr>
          <p:cNvSpPr/>
          <p:nvPr/>
        </p:nvSpPr>
        <p:spPr>
          <a:xfrm>
            <a:off x="8139599" y="3241689"/>
            <a:ext cx="2664000" cy="1548000"/>
          </a:xfrm>
          <a:prstGeom prst="roundRect">
            <a:avLst/>
          </a:prstGeom>
          <a:solidFill>
            <a:srgbClr val="F2F2F2"/>
          </a:solidFill>
          <a:ln w="19050">
            <a:solidFill>
              <a:srgbClr val="0074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tx1"/>
                </a:solidFill>
                <a:latin typeface="NTFPreCursivefk" panose="03000400000000000000" pitchFamily="66" charset="0"/>
                <a:cs typeface="Helvetica" panose="020B0604020202020204" pitchFamily="34" charset="0"/>
              </a:rPr>
              <a:t>The pupils shouldn’t work for more than two hours without a break. </a:t>
            </a:r>
          </a:p>
        </p:txBody>
      </p:sp>
    </p:spTree>
    <p:extLst>
      <p:ext uri="{BB962C8B-B14F-4D97-AF65-F5344CB8AC3E}">
        <p14:creationId xmlns:p14="http://schemas.microsoft.com/office/powerpoint/2010/main" val="634473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726" y="122643"/>
            <a:ext cx="8712926" cy="830997"/>
          </a:xfrm>
          <a:prstGeom prst="rect">
            <a:avLst/>
          </a:prstGeom>
          <a:noFill/>
        </p:spPr>
        <p:txBody>
          <a:bodyPr wrap="square" rtlCol="0">
            <a:spAutoFit/>
          </a:bodyPr>
          <a:lstStyle/>
          <a:p>
            <a:r>
              <a:rPr lang="en-GB" sz="4800" dirty="0" smtClean="0">
                <a:latin typeface="NTFPreCursivefk" panose="03000400000000000000" pitchFamily="66" charset="0"/>
              </a:rPr>
              <a:t>Maths – Day 4</a:t>
            </a:r>
            <a:endParaRPr lang="en-GB" sz="4800" dirty="0">
              <a:latin typeface="NTFPreCursivefk"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1" y="122643"/>
            <a:ext cx="812806" cy="812806"/>
          </a:xfrm>
          <a:prstGeom prst="rect">
            <a:avLst/>
          </a:prstGeom>
        </p:spPr>
      </p:pic>
      <p:sp>
        <p:nvSpPr>
          <p:cNvPr id="6" name="TextBox 5"/>
          <p:cNvSpPr txBox="1"/>
          <p:nvPr/>
        </p:nvSpPr>
        <p:spPr>
          <a:xfrm>
            <a:off x="3583577" y="2391225"/>
            <a:ext cx="8712926" cy="1446550"/>
          </a:xfrm>
          <a:prstGeom prst="rect">
            <a:avLst/>
          </a:prstGeom>
          <a:noFill/>
        </p:spPr>
        <p:txBody>
          <a:bodyPr wrap="square" rtlCol="0">
            <a:spAutoFit/>
          </a:bodyPr>
          <a:lstStyle/>
          <a:p>
            <a:r>
              <a:rPr lang="en-GB" sz="8800" dirty="0" smtClean="0">
                <a:solidFill>
                  <a:srgbClr val="00B050"/>
                </a:solidFill>
                <a:latin typeface="NTFPreCursivefk" panose="03000400000000000000" pitchFamily="66" charset="0"/>
              </a:rPr>
              <a:t>Line graphs </a:t>
            </a:r>
            <a:endParaRPr lang="en-GB" sz="88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845880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339650"/>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Remind yourself what </a:t>
            </a:r>
            <a:r>
              <a:rPr lang="en-GB" sz="2400" dirty="0" smtClean="0">
                <a:solidFill>
                  <a:srgbClr val="00B050"/>
                </a:solidFill>
                <a:latin typeface="NTFPreCursivefk" panose="03000400000000000000" pitchFamily="66" charset="0"/>
              </a:rPr>
              <a:t>a line graph is…</a:t>
            </a:r>
          </a:p>
          <a:p>
            <a:endParaRPr lang="en-GB" sz="2800" dirty="0">
              <a:solidFill>
                <a:srgbClr val="00B050"/>
              </a:solidFill>
              <a:latin typeface="NTFPreCursivefk" panose="03000400000000000000" pitchFamily="66" charset="0"/>
            </a:endParaRPr>
          </a:p>
          <a:p>
            <a:r>
              <a:rPr lang="en-GB" sz="2000" dirty="0">
                <a:solidFill>
                  <a:srgbClr val="FF0000"/>
                </a:solidFill>
                <a:latin typeface="NTFPreCursivefk" panose="03000400000000000000" pitchFamily="66" charset="0"/>
              </a:rPr>
              <a:t>A line graph is often used to show a trend over a number of days or hours. It is plotted as a series of points, which are then joined with straight lines. The ends of the line graph do not have to join to the axes</a:t>
            </a:r>
            <a:r>
              <a:rPr lang="en-GB" sz="2000" dirty="0" smtClean="0">
                <a:solidFill>
                  <a:srgbClr val="FF0000"/>
                </a:solidFill>
                <a:latin typeface="NTFPreCursivefk" panose="03000400000000000000" pitchFamily="66" charset="0"/>
              </a:rPr>
              <a:t>.</a:t>
            </a:r>
          </a:p>
          <a:p>
            <a:endParaRPr lang="en-GB" sz="2000" dirty="0">
              <a:solidFill>
                <a:srgbClr val="00B0F0"/>
              </a:solidFill>
              <a:latin typeface="NTFPreCursivefk" panose="03000400000000000000" pitchFamily="66" charset="0"/>
            </a:endParaRPr>
          </a:p>
          <a:p>
            <a:r>
              <a:rPr lang="en-GB" sz="2000" dirty="0" smtClean="0">
                <a:solidFill>
                  <a:srgbClr val="00B0F0"/>
                </a:solidFill>
                <a:latin typeface="NTFPreCursivefk" panose="03000400000000000000" pitchFamily="66" charset="0"/>
              </a:rPr>
              <a:t>This graph shows the temperature over 7 days…</a:t>
            </a:r>
          </a:p>
          <a:p>
            <a:endParaRPr lang="en-GB" sz="2000" dirty="0">
              <a:solidFill>
                <a:srgbClr val="00B0F0"/>
              </a:solidFill>
              <a:latin typeface="NTFPreCursivefk" panose="03000400000000000000" pitchFamily="66" charset="0"/>
            </a:endParaRPr>
          </a:p>
          <a:p>
            <a:r>
              <a:rPr lang="en-GB" sz="2000" dirty="0">
                <a:solidFill>
                  <a:srgbClr val="00B0F0"/>
                </a:solidFill>
                <a:latin typeface="NTFPreCursivefk" panose="03000400000000000000" pitchFamily="66" charset="0"/>
              </a:rPr>
              <a:t>You can tell at a glance that the temperature was at its highest on Monday and that it started to fall in the middle of the week before rising again at the end of the week.</a:t>
            </a:r>
          </a:p>
          <a:p>
            <a:endParaRPr lang="en-GB" sz="2400" i="0" dirty="0" smtClean="0">
              <a:solidFill>
                <a:srgbClr val="00B050"/>
              </a:solidFill>
              <a:effectLst/>
              <a:latin typeface="NTFPreCursivefk" panose="03000400000000000000" pitchFamily="66" charset="0"/>
            </a:endParaRPr>
          </a:p>
        </p:txBody>
      </p:sp>
      <p:pic>
        <p:nvPicPr>
          <p:cNvPr id="4" name="Picture 3"/>
          <p:cNvPicPr>
            <a:picLocks noChangeAspect="1"/>
          </p:cNvPicPr>
          <p:nvPr/>
        </p:nvPicPr>
        <p:blipFill>
          <a:blip r:embed="rId3"/>
          <a:stretch>
            <a:fillRect/>
          </a:stretch>
        </p:blipFill>
        <p:spPr>
          <a:xfrm>
            <a:off x="6418216" y="1465729"/>
            <a:ext cx="5315626" cy="4115080"/>
          </a:xfrm>
          <a:prstGeom prst="rect">
            <a:avLst/>
          </a:prstGeom>
        </p:spPr>
      </p:pic>
    </p:spTree>
    <p:extLst>
      <p:ext uri="{BB962C8B-B14F-4D97-AF65-F5344CB8AC3E}">
        <p14:creationId xmlns:p14="http://schemas.microsoft.com/office/powerpoint/2010/main" val="389979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3108543"/>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Remind yourself what </a:t>
            </a:r>
            <a:r>
              <a:rPr lang="en-GB" sz="2400" dirty="0" smtClean="0">
                <a:solidFill>
                  <a:srgbClr val="00B050"/>
                </a:solidFill>
                <a:latin typeface="NTFPreCursivefk" panose="03000400000000000000" pitchFamily="66" charset="0"/>
              </a:rPr>
              <a:t>a line graph is…</a:t>
            </a:r>
          </a:p>
          <a:p>
            <a:endParaRPr lang="en-GB" sz="2800" dirty="0">
              <a:solidFill>
                <a:srgbClr val="00B050"/>
              </a:solidFill>
              <a:latin typeface="NTFPreCursivefk" panose="03000400000000000000" pitchFamily="66" charset="0"/>
            </a:endParaRPr>
          </a:p>
          <a:p>
            <a:r>
              <a:rPr lang="en-GB" sz="2400" i="0" dirty="0" smtClean="0">
                <a:solidFill>
                  <a:srgbClr val="0070C0"/>
                </a:solidFill>
                <a:effectLst/>
                <a:latin typeface="NTFPreCursivefk" panose="03000400000000000000" pitchFamily="66" charset="0"/>
              </a:rPr>
              <a:t>Generate some statements about the data…</a:t>
            </a:r>
            <a:endParaRPr lang="en-GB" sz="2400" dirty="0">
              <a:solidFill>
                <a:srgbClr val="0070C0"/>
              </a:solidFill>
              <a:latin typeface="NTFPreCursivefk" panose="03000400000000000000" pitchFamily="66" charset="0"/>
            </a:endParaRPr>
          </a:p>
          <a:p>
            <a:r>
              <a:rPr lang="en-GB" sz="2400" i="0" dirty="0" smtClean="0">
                <a:solidFill>
                  <a:srgbClr val="00B0F0"/>
                </a:solidFill>
                <a:effectLst/>
                <a:latin typeface="NTFPreCursivefk" panose="03000400000000000000" pitchFamily="66" charset="0"/>
              </a:rPr>
              <a:t>E.G. </a:t>
            </a:r>
          </a:p>
          <a:p>
            <a:r>
              <a:rPr lang="en-GB" sz="2400" dirty="0" smtClean="0">
                <a:solidFill>
                  <a:srgbClr val="00B0F0"/>
                </a:solidFill>
                <a:latin typeface="NTFPreCursivefk" panose="03000400000000000000" pitchFamily="66" charset="0"/>
              </a:rPr>
              <a:t>The highest temperature was…</a:t>
            </a:r>
          </a:p>
          <a:p>
            <a:r>
              <a:rPr lang="en-GB" sz="2400" i="0" dirty="0" smtClean="0">
                <a:solidFill>
                  <a:srgbClr val="00B0F0"/>
                </a:solidFill>
                <a:effectLst/>
                <a:latin typeface="NTFPreCursivefk" panose="03000400000000000000" pitchFamily="66" charset="0"/>
              </a:rPr>
              <a:t>The lowest was?</a:t>
            </a:r>
          </a:p>
          <a:p>
            <a:r>
              <a:rPr lang="en-GB" sz="2400" dirty="0" smtClean="0">
                <a:solidFill>
                  <a:srgbClr val="00B0F0"/>
                </a:solidFill>
                <a:latin typeface="NTFPreCursivefk" panose="03000400000000000000" pitchFamily="66" charset="0"/>
              </a:rPr>
              <a:t>From Sunday to Monday the temperature increased/decreased by … degrees. </a:t>
            </a:r>
            <a:endParaRPr lang="en-GB" sz="2400" i="0" dirty="0" smtClean="0">
              <a:solidFill>
                <a:srgbClr val="00B0F0"/>
              </a:solidFill>
              <a:effectLst/>
              <a:latin typeface="NTFPreCursivefk" panose="03000400000000000000" pitchFamily="66" charset="0"/>
            </a:endParaRPr>
          </a:p>
        </p:txBody>
      </p:sp>
      <p:pic>
        <p:nvPicPr>
          <p:cNvPr id="4" name="Picture 3"/>
          <p:cNvPicPr>
            <a:picLocks noChangeAspect="1"/>
          </p:cNvPicPr>
          <p:nvPr/>
        </p:nvPicPr>
        <p:blipFill>
          <a:blip r:embed="rId3"/>
          <a:stretch>
            <a:fillRect/>
          </a:stretch>
        </p:blipFill>
        <p:spPr>
          <a:xfrm>
            <a:off x="6418216" y="1465729"/>
            <a:ext cx="5315626" cy="4115080"/>
          </a:xfrm>
          <a:prstGeom prst="rect">
            <a:avLst/>
          </a:prstGeom>
        </p:spPr>
      </p:pic>
    </p:spTree>
    <p:extLst>
      <p:ext uri="{BB962C8B-B14F-4D97-AF65-F5344CB8AC3E}">
        <p14:creationId xmlns:p14="http://schemas.microsoft.com/office/powerpoint/2010/main" val="421915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61665"/>
          </a:xfrm>
          <a:prstGeom prst="rect">
            <a:avLst/>
          </a:prstGeom>
        </p:spPr>
        <p:txBody>
          <a:bodyPr>
            <a:spAutoFit/>
          </a:bodyPr>
          <a:lstStyle/>
          <a:p>
            <a:endParaRPr lang="en-GB" sz="2400" i="0" dirty="0" smtClean="0">
              <a:solidFill>
                <a:srgbClr val="00B0F0"/>
              </a:solidFill>
              <a:effectLst/>
              <a:latin typeface="NTFPreCursivefk" panose="03000400000000000000" pitchFamily="66" charset="0"/>
            </a:endParaRPr>
          </a:p>
        </p:txBody>
      </p:sp>
      <p:sp>
        <p:nvSpPr>
          <p:cNvPr id="7" name="TextBox 3"/>
          <p:cNvSpPr txBox="1">
            <a:spLocks noChangeArrowheads="1"/>
          </p:cNvSpPr>
          <p:nvPr/>
        </p:nvSpPr>
        <p:spPr bwMode="auto">
          <a:xfrm>
            <a:off x="2521912" y="1226959"/>
            <a:ext cx="64897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rPr>
              <a:t>Match each Maths Story to the line graph. Explain how you know? </a:t>
            </a:r>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What could the graph left represent?</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a:p>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grpSp>
        <p:nvGrpSpPr>
          <p:cNvPr id="8" name="Group 7">
            <a:extLst>
              <a:ext uri="{FF2B5EF4-FFF2-40B4-BE49-F238E27FC236}">
                <a16:creationId xmlns:a16="http://schemas.microsoft.com/office/drawing/2014/main" id="{1079F19B-40A4-4105-BD77-BCBF02386B2F}"/>
              </a:ext>
            </a:extLst>
          </p:cNvPr>
          <p:cNvGrpSpPr/>
          <p:nvPr/>
        </p:nvGrpSpPr>
        <p:grpSpPr>
          <a:xfrm>
            <a:off x="2131146" y="2527618"/>
            <a:ext cx="1046922" cy="1073426"/>
            <a:chOff x="822049" y="2355574"/>
            <a:chExt cx="1046922" cy="1073426"/>
          </a:xfrm>
        </p:grpSpPr>
        <p:cxnSp>
          <p:nvCxnSpPr>
            <p:cNvPr id="9" name="Straight Arrow Connector 8">
              <a:extLst>
                <a:ext uri="{FF2B5EF4-FFF2-40B4-BE49-F238E27FC236}">
                  <a16:creationId xmlns:a16="http://schemas.microsoft.com/office/drawing/2014/main" id="{8B8BB1FF-D624-4BD5-A28A-1902F14E2DBB}"/>
                </a:ext>
              </a:extLst>
            </p:cNvPr>
            <p:cNvCxnSpPr/>
            <p:nvPr/>
          </p:nvCxnSpPr>
          <p:spPr>
            <a:xfrm flipV="1">
              <a:off x="822049" y="2355574"/>
              <a:ext cx="0" cy="10734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C666B096-BD7A-4289-BEC7-B0D1B6DAAD66}"/>
                </a:ext>
              </a:extLst>
            </p:cNvPr>
            <p:cNvCxnSpPr>
              <a:cxnSpLocks/>
            </p:cNvCxnSpPr>
            <p:nvPr/>
          </p:nvCxnSpPr>
          <p:spPr>
            <a:xfrm>
              <a:off x="822049" y="3429000"/>
              <a:ext cx="10469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1" name="Group 10">
            <a:extLst>
              <a:ext uri="{FF2B5EF4-FFF2-40B4-BE49-F238E27FC236}">
                <a16:creationId xmlns:a16="http://schemas.microsoft.com/office/drawing/2014/main" id="{CA03B221-E6CD-4936-91BD-921821BFDCA9}"/>
              </a:ext>
            </a:extLst>
          </p:cNvPr>
          <p:cNvGrpSpPr/>
          <p:nvPr/>
        </p:nvGrpSpPr>
        <p:grpSpPr>
          <a:xfrm>
            <a:off x="4188131" y="2533844"/>
            <a:ext cx="1046922" cy="1073426"/>
            <a:chOff x="822049" y="2355574"/>
            <a:chExt cx="1046922" cy="1073426"/>
          </a:xfrm>
        </p:grpSpPr>
        <p:cxnSp>
          <p:nvCxnSpPr>
            <p:cNvPr id="12" name="Straight Arrow Connector 11">
              <a:extLst>
                <a:ext uri="{FF2B5EF4-FFF2-40B4-BE49-F238E27FC236}">
                  <a16:creationId xmlns:a16="http://schemas.microsoft.com/office/drawing/2014/main" id="{788252B9-519F-4B8D-BA7D-5D9F65C3C19A}"/>
                </a:ext>
              </a:extLst>
            </p:cNvPr>
            <p:cNvCxnSpPr/>
            <p:nvPr/>
          </p:nvCxnSpPr>
          <p:spPr>
            <a:xfrm flipV="1">
              <a:off x="822049" y="2355574"/>
              <a:ext cx="0" cy="10734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D16FCBA7-7DC9-49D0-BC74-5B1A9D51D2E4}"/>
                </a:ext>
              </a:extLst>
            </p:cNvPr>
            <p:cNvCxnSpPr>
              <a:cxnSpLocks/>
            </p:cNvCxnSpPr>
            <p:nvPr/>
          </p:nvCxnSpPr>
          <p:spPr>
            <a:xfrm>
              <a:off x="822049" y="3429000"/>
              <a:ext cx="10469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DC7A8AF3-4958-4998-9636-5C2A4FECC743}"/>
              </a:ext>
            </a:extLst>
          </p:cNvPr>
          <p:cNvGrpSpPr/>
          <p:nvPr/>
        </p:nvGrpSpPr>
        <p:grpSpPr>
          <a:xfrm>
            <a:off x="6349421" y="2533844"/>
            <a:ext cx="1046922" cy="1073426"/>
            <a:chOff x="822049" y="2355574"/>
            <a:chExt cx="1046922" cy="1073426"/>
          </a:xfrm>
        </p:grpSpPr>
        <p:cxnSp>
          <p:nvCxnSpPr>
            <p:cNvPr id="15" name="Straight Arrow Connector 14">
              <a:extLst>
                <a:ext uri="{FF2B5EF4-FFF2-40B4-BE49-F238E27FC236}">
                  <a16:creationId xmlns:a16="http://schemas.microsoft.com/office/drawing/2014/main" id="{771C5B95-D3F4-4BA8-B53B-DC60A08B45EE}"/>
                </a:ext>
              </a:extLst>
            </p:cNvPr>
            <p:cNvCxnSpPr/>
            <p:nvPr/>
          </p:nvCxnSpPr>
          <p:spPr>
            <a:xfrm flipV="1">
              <a:off x="822049" y="2355574"/>
              <a:ext cx="0" cy="10734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C382CF1A-AC4F-4B96-9C15-DC6C95D3085B}"/>
                </a:ext>
              </a:extLst>
            </p:cNvPr>
            <p:cNvCxnSpPr>
              <a:cxnSpLocks/>
            </p:cNvCxnSpPr>
            <p:nvPr/>
          </p:nvCxnSpPr>
          <p:spPr>
            <a:xfrm>
              <a:off x="822049" y="3429000"/>
              <a:ext cx="10469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EE48356A-A923-494C-8AB7-BDA3FDF1C84B}"/>
              </a:ext>
            </a:extLst>
          </p:cNvPr>
          <p:cNvGrpSpPr/>
          <p:nvPr/>
        </p:nvGrpSpPr>
        <p:grpSpPr>
          <a:xfrm>
            <a:off x="8510711" y="2533844"/>
            <a:ext cx="1046922" cy="1073426"/>
            <a:chOff x="822049" y="2355574"/>
            <a:chExt cx="1046922" cy="1073426"/>
          </a:xfrm>
        </p:grpSpPr>
        <p:cxnSp>
          <p:nvCxnSpPr>
            <p:cNvPr id="18" name="Straight Arrow Connector 17">
              <a:extLst>
                <a:ext uri="{FF2B5EF4-FFF2-40B4-BE49-F238E27FC236}">
                  <a16:creationId xmlns:a16="http://schemas.microsoft.com/office/drawing/2014/main" id="{7CBFFF16-F6EC-43BD-8AE2-4C7435D9A827}"/>
                </a:ext>
              </a:extLst>
            </p:cNvPr>
            <p:cNvCxnSpPr/>
            <p:nvPr/>
          </p:nvCxnSpPr>
          <p:spPr>
            <a:xfrm flipV="1">
              <a:off x="822049" y="2355574"/>
              <a:ext cx="0" cy="107342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77EFF63B-DCE0-4867-A11D-C9845DB79238}"/>
                </a:ext>
              </a:extLst>
            </p:cNvPr>
            <p:cNvCxnSpPr>
              <a:cxnSpLocks/>
            </p:cNvCxnSpPr>
            <p:nvPr/>
          </p:nvCxnSpPr>
          <p:spPr>
            <a:xfrm>
              <a:off x="822049" y="3429000"/>
              <a:ext cx="104692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cxnSp>
        <p:nvCxnSpPr>
          <p:cNvPr id="20" name="Straight Connector 19">
            <a:extLst>
              <a:ext uri="{FF2B5EF4-FFF2-40B4-BE49-F238E27FC236}">
                <a16:creationId xmlns:a16="http://schemas.microsoft.com/office/drawing/2014/main" id="{67E871B1-840C-4D40-881A-2EFAE35ACF79}"/>
              </a:ext>
            </a:extLst>
          </p:cNvPr>
          <p:cNvCxnSpPr>
            <a:cxnSpLocks/>
          </p:cNvCxnSpPr>
          <p:nvPr/>
        </p:nvCxnSpPr>
        <p:spPr>
          <a:xfrm flipV="1">
            <a:off x="2131145" y="2801426"/>
            <a:ext cx="905650" cy="803696"/>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95936FB7-108D-4A0B-9D7F-4ED319FCD01C}"/>
              </a:ext>
            </a:extLst>
          </p:cNvPr>
          <p:cNvCxnSpPr>
            <a:cxnSpLocks/>
          </p:cNvCxnSpPr>
          <p:nvPr/>
        </p:nvCxnSpPr>
        <p:spPr>
          <a:xfrm flipV="1">
            <a:off x="4224989" y="3173198"/>
            <a:ext cx="211992" cy="434072"/>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07FBBF94-857E-4D76-B7F2-752EA181A781}"/>
              </a:ext>
            </a:extLst>
          </p:cNvPr>
          <p:cNvCxnSpPr>
            <a:cxnSpLocks/>
          </p:cNvCxnSpPr>
          <p:nvPr/>
        </p:nvCxnSpPr>
        <p:spPr>
          <a:xfrm flipV="1">
            <a:off x="4902972" y="2740386"/>
            <a:ext cx="211992" cy="434072"/>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id="{94445AA8-6E14-4E30-AEEB-6AD3EC10656A}"/>
              </a:ext>
            </a:extLst>
          </p:cNvPr>
          <p:cNvCxnSpPr>
            <a:cxnSpLocks/>
          </p:cNvCxnSpPr>
          <p:nvPr/>
        </p:nvCxnSpPr>
        <p:spPr>
          <a:xfrm>
            <a:off x="4436981" y="3173198"/>
            <a:ext cx="46599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107F0CCA-BBDF-4F80-B870-98DAE9FEBBE7}"/>
              </a:ext>
            </a:extLst>
          </p:cNvPr>
          <p:cNvCxnSpPr>
            <a:cxnSpLocks/>
          </p:cNvCxnSpPr>
          <p:nvPr/>
        </p:nvCxnSpPr>
        <p:spPr>
          <a:xfrm rot="2700000" flipV="1">
            <a:off x="6554232" y="3137012"/>
            <a:ext cx="0" cy="540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id="{90C0CC6A-C25D-4165-9ADF-F9CC477F6FBD}"/>
              </a:ext>
            </a:extLst>
          </p:cNvPr>
          <p:cNvCxnSpPr>
            <a:cxnSpLocks/>
          </p:cNvCxnSpPr>
          <p:nvPr/>
        </p:nvCxnSpPr>
        <p:spPr>
          <a:xfrm rot="18900000" flipH="1" flipV="1">
            <a:off x="6928927" y="3142544"/>
            <a:ext cx="0" cy="540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09ADCD93-0890-493A-87EF-AC5A03D6784C}"/>
              </a:ext>
            </a:extLst>
          </p:cNvPr>
          <p:cNvCxnSpPr>
            <a:cxnSpLocks/>
          </p:cNvCxnSpPr>
          <p:nvPr/>
        </p:nvCxnSpPr>
        <p:spPr>
          <a:xfrm>
            <a:off x="8510711" y="3065808"/>
            <a:ext cx="1007757" cy="0"/>
          </a:xfrm>
          <a:prstGeom prst="line">
            <a:avLst/>
          </a:prstGeom>
        </p:spPr>
        <p:style>
          <a:lnRef idx="3">
            <a:schemeClr val="accent1"/>
          </a:lnRef>
          <a:fillRef idx="0">
            <a:schemeClr val="accent1"/>
          </a:fillRef>
          <a:effectRef idx="2">
            <a:schemeClr val="accent1"/>
          </a:effectRef>
          <a:fontRef idx="minor">
            <a:schemeClr val="tx1"/>
          </a:fontRef>
        </p:style>
      </p:cxnSp>
      <p:sp>
        <p:nvSpPr>
          <p:cNvPr id="27" name="Rectangle 26">
            <a:extLst>
              <a:ext uri="{FF2B5EF4-FFF2-40B4-BE49-F238E27FC236}">
                <a16:creationId xmlns:a16="http://schemas.microsoft.com/office/drawing/2014/main" id="{B015C0A1-32FB-45F7-A10C-15E27E212430}"/>
              </a:ext>
            </a:extLst>
          </p:cNvPr>
          <p:cNvSpPr/>
          <p:nvPr/>
        </p:nvSpPr>
        <p:spPr>
          <a:xfrm>
            <a:off x="7941316" y="4083486"/>
            <a:ext cx="2543158" cy="120031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NTFPreCursivefk" panose="03000400000000000000" pitchFamily="66" charset="0"/>
              </a:rPr>
              <a:t>A bus travels at a constant speed along the motorway</a:t>
            </a:r>
            <a:r>
              <a:rPr lang="en-GB" sz="2400">
                <a:solidFill>
                  <a:schemeClr val="tx1"/>
                </a:solidFill>
                <a:latin typeface="NTFPreCursivefk" panose="03000400000000000000" pitchFamily="66" charset="0"/>
              </a:rPr>
              <a:t>.</a:t>
            </a:r>
          </a:p>
        </p:txBody>
      </p:sp>
      <p:sp>
        <p:nvSpPr>
          <p:cNvPr id="28" name="Rectangle 27">
            <a:extLst>
              <a:ext uri="{FF2B5EF4-FFF2-40B4-BE49-F238E27FC236}">
                <a16:creationId xmlns:a16="http://schemas.microsoft.com/office/drawing/2014/main" id="{8D11B5E3-2313-487F-9245-96996200CFA9}"/>
              </a:ext>
            </a:extLst>
          </p:cNvPr>
          <p:cNvSpPr/>
          <p:nvPr/>
        </p:nvSpPr>
        <p:spPr>
          <a:xfrm>
            <a:off x="4793144" y="4060758"/>
            <a:ext cx="2543158" cy="1200305"/>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NTFPreCursivefk" panose="03000400000000000000" pitchFamily="66" charset="0"/>
              </a:rPr>
              <a:t>A person walks at a constant speed, stops for a break, then carries on.</a:t>
            </a:r>
          </a:p>
        </p:txBody>
      </p:sp>
      <p:sp>
        <p:nvSpPr>
          <p:cNvPr id="29" name="Rectangle 28">
            <a:extLst>
              <a:ext uri="{FF2B5EF4-FFF2-40B4-BE49-F238E27FC236}">
                <a16:creationId xmlns:a16="http://schemas.microsoft.com/office/drawing/2014/main" id="{D896E897-930A-437E-8940-7903B0A8F39E}"/>
              </a:ext>
            </a:extLst>
          </p:cNvPr>
          <p:cNvSpPr/>
          <p:nvPr/>
        </p:nvSpPr>
        <p:spPr>
          <a:xfrm>
            <a:off x="1644973" y="4052352"/>
            <a:ext cx="2543158" cy="120029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NTFPreCursivefk" panose="03000400000000000000" pitchFamily="66" charset="0"/>
              </a:rPr>
              <a:t>A car is parked in a car park. </a:t>
            </a:r>
          </a:p>
        </p:txBody>
      </p:sp>
      <p:sp>
        <p:nvSpPr>
          <p:cNvPr id="30" name="TextBox 29">
            <a:extLst>
              <a:ext uri="{FF2B5EF4-FFF2-40B4-BE49-F238E27FC236}">
                <a16:creationId xmlns:a16="http://schemas.microsoft.com/office/drawing/2014/main" id="{6AFD2B17-2C35-4C68-9A46-014960449127}"/>
              </a:ext>
            </a:extLst>
          </p:cNvPr>
          <p:cNvSpPr txBox="1"/>
          <p:nvPr/>
        </p:nvSpPr>
        <p:spPr>
          <a:xfrm rot="16200000">
            <a:off x="1671476" y="2920606"/>
            <a:ext cx="68480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Distance</a:t>
            </a:r>
          </a:p>
        </p:txBody>
      </p:sp>
      <p:sp>
        <p:nvSpPr>
          <p:cNvPr id="31" name="TextBox 30">
            <a:extLst>
              <a:ext uri="{FF2B5EF4-FFF2-40B4-BE49-F238E27FC236}">
                <a16:creationId xmlns:a16="http://schemas.microsoft.com/office/drawing/2014/main" id="{39E0A6B8-0C02-4460-9517-23965ECEA0FA}"/>
              </a:ext>
            </a:extLst>
          </p:cNvPr>
          <p:cNvSpPr txBox="1"/>
          <p:nvPr/>
        </p:nvSpPr>
        <p:spPr>
          <a:xfrm rot="16200000">
            <a:off x="3701185" y="2890514"/>
            <a:ext cx="68480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Distance</a:t>
            </a:r>
          </a:p>
        </p:txBody>
      </p:sp>
      <p:sp>
        <p:nvSpPr>
          <p:cNvPr id="32" name="TextBox 31">
            <a:extLst>
              <a:ext uri="{FF2B5EF4-FFF2-40B4-BE49-F238E27FC236}">
                <a16:creationId xmlns:a16="http://schemas.microsoft.com/office/drawing/2014/main" id="{032A5AB2-E586-4532-88D8-D304F6217A59}"/>
              </a:ext>
            </a:extLst>
          </p:cNvPr>
          <p:cNvSpPr txBox="1"/>
          <p:nvPr/>
        </p:nvSpPr>
        <p:spPr>
          <a:xfrm rot="16200000">
            <a:off x="5863945" y="2862940"/>
            <a:ext cx="68480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Distance</a:t>
            </a:r>
          </a:p>
        </p:txBody>
      </p:sp>
      <p:sp>
        <p:nvSpPr>
          <p:cNvPr id="33" name="TextBox 32">
            <a:extLst>
              <a:ext uri="{FF2B5EF4-FFF2-40B4-BE49-F238E27FC236}">
                <a16:creationId xmlns:a16="http://schemas.microsoft.com/office/drawing/2014/main" id="{13A3BFCA-03D6-4443-982B-6B414964549C}"/>
              </a:ext>
            </a:extLst>
          </p:cNvPr>
          <p:cNvSpPr txBox="1"/>
          <p:nvPr/>
        </p:nvSpPr>
        <p:spPr>
          <a:xfrm rot="16200000">
            <a:off x="8043011" y="2879971"/>
            <a:ext cx="68480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Distance</a:t>
            </a:r>
          </a:p>
        </p:txBody>
      </p:sp>
      <p:sp>
        <p:nvSpPr>
          <p:cNvPr id="34" name="TextBox 33">
            <a:extLst>
              <a:ext uri="{FF2B5EF4-FFF2-40B4-BE49-F238E27FC236}">
                <a16:creationId xmlns:a16="http://schemas.microsoft.com/office/drawing/2014/main" id="{30E3EE31-4155-4F19-9458-3682073A78DE}"/>
              </a:ext>
            </a:extLst>
          </p:cNvPr>
          <p:cNvSpPr txBox="1"/>
          <p:nvPr/>
        </p:nvSpPr>
        <p:spPr>
          <a:xfrm>
            <a:off x="2275691" y="3583404"/>
            <a:ext cx="49244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Time</a:t>
            </a:r>
          </a:p>
        </p:txBody>
      </p:sp>
      <p:sp>
        <p:nvSpPr>
          <p:cNvPr id="35" name="TextBox 34">
            <a:extLst>
              <a:ext uri="{FF2B5EF4-FFF2-40B4-BE49-F238E27FC236}">
                <a16:creationId xmlns:a16="http://schemas.microsoft.com/office/drawing/2014/main" id="{C449A959-F61F-4EC0-8060-FD5A08E06384}"/>
              </a:ext>
            </a:extLst>
          </p:cNvPr>
          <p:cNvSpPr txBox="1"/>
          <p:nvPr/>
        </p:nvSpPr>
        <p:spPr>
          <a:xfrm>
            <a:off x="4267053" y="3583404"/>
            <a:ext cx="49244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Time</a:t>
            </a:r>
          </a:p>
        </p:txBody>
      </p:sp>
      <p:sp>
        <p:nvSpPr>
          <p:cNvPr id="36" name="TextBox 35">
            <a:extLst>
              <a:ext uri="{FF2B5EF4-FFF2-40B4-BE49-F238E27FC236}">
                <a16:creationId xmlns:a16="http://schemas.microsoft.com/office/drawing/2014/main" id="{A34EA21D-4512-4F0C-A329-57F7C6A386C6}"/>
              </a:ext>
            </a:extLst>
          </p:cNvPr>
          <p:cNvSpPr txBox="1"/>
          <p:nvPr/>
        </p:nvSpPr>
        <p:spPr>
          <a:xfrm>
            <a:off x="6419156" y="3601044"/>
            <a:ext cx="492443" cy="307777"/>
          </a:xfrm>
          <a:prstGeom prst="rect">
            <a:avLst/>
          </a:prstGeom>
          <a:noFill/>
        </p:spPr>
        <p:txBody>
          <a:bodyPr wrap="none" rtlCol="0">
            <a:spAutoFit/>
          </a:bodyPr>
          <a:lstStyle/>
          <a:p>
            <a:r>
              <a:rPr lang="en-GB" sz="1400">
                <a:latin typeface="NTFPreCursivefk" panose="03000400000000000000" pitchFamily="66" charset="0"/>
                <a:cs typeface="Helvetica" panose="020B0604020202020204" pitchFamily="34" charset="0"/>
              </a:rPr>
              <a:t>Time</a:t>
            </a:r>
          </a:p>
        </p:txBody>
      </p:sp>
      <p:sp>
        <p:nvSpPr>
          <p:cNvPr id="37" name="TextBox 36">
            <a:extLst>
              <a:ext uri="{FF2B5EF4-FFF2-40B4-BE49-F238E27FC236}">
                <a16:creationId xmlns:a16="http://schemas.microsoft.com/office/drawing/2014/main" id="{D89A40FA-1429-4053-AA29-B5ACE8C86008}"/>
              </a:ext>
            </a:extLst>
          </p:cNvPr>
          <p:cNvSpPr txBox="1"/>
          <p:nvPr/>
        </p:nvSpPr>
        <p:spPr>
          <a:xfrm>
            <a:off x="8539302" y="3580502"/>
            <a:ext cx="546945" cy="307777"/>
          </a:xfrm>
          <a:prstGeom prst="rect">
            <a:avLst/>
          </a:prstGeom>
          <a:noFill/>
        </p:spPr>
        <p:txBody>
          <a:bodyPr wrap="square" rtlCol="0">
            <a:spAutoFit/>
          </a:bodyPr>
          <a:lstStyle/>
          <a:p>
            <a:r>
              <a:rPr lang="en-GB" sz="1400">
                <a:latin typeface="NTFPreCursivefk" panose="03000400000000000000" pitchFamily="66" charset="0"/>
                <a:cs typeface="Helvetica" panose="020B0604020202020204" pitchFamily="34" charset="0"/>
              </a:rPr>
              <a:t>Time</a:t>
            </a:r>
          </a:p>
        </p:txBody>
      </p:sp>
    </p:spTree>
    <p:extLst>
      <p:ext uri="{BB962C8B-B14F-4D97-AF65-F5344CB8AC3E}">
        <p14:creationId xmlns:p14="http://schemas.microsoft.com/office/powerpoint/2010/main" val="642313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61665"/>
          </a:xfrm>
          <a:prstGeom prst="rect">
            <a:avLst/>
          </a:prstGeom>
        </p:spPr>
        <p:txBody>
          <a:bodyPr>
            <a:spAutoFit/>
          </a:bodyPr>
          <a:lstStyle/>
          <a:p>
            <a:endParaRPr lang="en-GB" sz="2400" i="0" dirty="0" smtClean="0">
              <a:solidFill>
                <a:srgbClr val="00B0F0"/>
              </a:solidFill>
              <a:effectLst/>
              <a:latin typeface="NTFPreCursivefk" panose="03000400000000000000" pitchFamily="66" charset="0"/>
            </a:endParaRPr>
          </a:p>
        </p:txBody>
      </p:sp>
      <p:sp>
        <p:nvSpPr>
          <p:cNvPr id="7" name="TextBox 3"/>
          <p:cNvSpPr txBox="1">
            <a:spLocks noChangeArrowheads="1"/>
          </p:cNvSpPr>
          <p:nvPr/>
        </p:nvSpPr>
        <p:spPr bwMode="auto">
          <a:xfrm>
            <a:off x="9449051" y="1754453"/>
            <a:ext cx="223070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Use the graph to answer the questions on the next slide.</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sp>
        <p:nvSpPr>
          <p:cNvPr id="38" name="TextBox 3"/>
          <p:cNvSpPr txBox="1">
            <a:spLocks noChangeArrowheads="1"/>
          </p:cNvSpPr>
          <p:nvPr/>
        </p:nvSpPr>
        <p:spPr bwMode="auto">
          <a:xfrm>
            <a:off x="400708" y="1340316"/>
            <a:ext cx="648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Your Task…</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400708" y="1911658"/>
            <a:ext cx="8086725" cy="4686300"/>
          </a:xfrm>
          <a:prstGeom prst="rect">
            <a:avLst/>
          </a:prstGeom>
        </p:spPr>
      </p:pic>
    </p:spTree>
    <p:extLst>
      <p:ext uri="{BB962C8B-B14F-4D97-AF65-F5344CB8AC3E}">
        <p14:creationId xmlns:p14="http://schemas.microsoft.com/office/powerpoint/2010/main" val="3133167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61665"/>
          </a:xfrm>
          <a:prstGeom prst="rect">
            <a:avLst/>
          </a:prstGeom>
        </p:spPr>
        <p:txBody>
          <a:bodyPr>
            <a:spAutoFit/>
          </a:bodyPr>
          <a:lstStyle/>
          <a:p>
            <a:endParaRPr lang="en-GB" sz="2400" i="0" dirty="0" smtClean="0">
              <a:solidFill>
                <a:srgbClr val="00B0F0"/>
              </a:solidFill>
              <a:effectLst/>
              <a:latin typeface="NTFPreCursivefk" panose="03000400000000000000" pitchFamily="66" charset="0"/>
            </a:endParaRPr>
          </a:p>
        </p:txBody>
      </p:sp>
      <p:sp>
        <p:nvSpPr>
          <p:cNvPr id="38" name="TextBox 3"/>
          <p:cNvSpPr txBox="1">
            <a:spLocks noChangeArrowheads="1"/>
          </p:cNvSpPr>
          <p:nvPr/>
        </p:nvSpPr>
        <p:spPr bwMode="auto">
          <a:xfrm>
            <a:off x="400708" y="1340316"/>
            <a:ext cx="648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Your Task…</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sp>
        <p:nvSpPr>
          <p:cNvPr id="10" name="TextBox 3"/>
          <p:cNvSpPr txBox="1">
            <a:spLocks noChangeArrowheads="1"/>
          </p:cNvSpPr>
          <p:nvPr/>
        </p:nvSpPr>
        <p:spPr bwMode="auto">
          <a:xfrm>
            <a:off x="2714761" y="2158662"/>
            <a:ext cx="713463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457200" indent="-457200">
              <a:buAutoNum type="arabi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How many days did the plant take to grow 18cm?</a:t>
            </a:r>
          </a:p>
          <a:p>
            <a:pPr marL="457200" indent="-457200">
              <a:buAutoNum type="arabicPeriod"/>
            </a:pPr>
            <a:endParaRPr lang="en-GB" altLang="en-US" sz="20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pPr marL="457200" indent="-457200">
              <a:buAutoNum type="arabi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What is the height difference between Friday 19</a:t>
            </a:r>
            <a:r>
              <a:rPr lang="en-GB" altLang="en-US" sz="2000" baseline="30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a:t>
            </a: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 and Thursday 25</a:t>
            </a:r>
            <a:r>
              <a:rPr lang="en-GB" altLang="en-US" sz="2000" baseline="30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a:t>
            </a: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a:t>
            </a:r>
          </a:p>
          <a:p>
            <a:pPr marL="457200" indent="-457200">
              <a:buAutoNum type="arabicPeriod"/>
            </a:pPr>
            <a:endParaRPr lang="en-GB" altLang="en-US" sz="20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pPr marL="457200" indent="-457200">
              <a:buAutoNum type="arabi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What is the height of the plant on these days:</a:t>
            </a:r>
          </a:p>
          <a:p>
            <a:pPr marL="457200" indent="-457200">
              <a:buAutoNum type="alphaL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Thursday 11</a:t>
            </a:r>
            <a:r>
              <a:rPr lang="en-GB" altLang="en-US" sz="2000" baseline="30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a:t>
            </a:r>
            <a:endPar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pPr marL="457200" indent="-457200">
              <a:buAutoNum type="alphaL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Friday 19</a:t>
            </a:r>
            <a:r>
              <a:rPr lang="en-GB" altLang="en-US" sz="2000" baseline="30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a:t>
            </a:r>
            <a:endPar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pPr marL="457200" indent="-457200">
              <a:buAutoNum type="alphaLcPeriod"/>
            </a:pPr>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Monday 29</a:t>
            </a:r>
            <a:r>
              <a:rPr lang="en-GB" altLang="en-US" sz="2000" baseline="30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th</a:t>
            </a:r>
            <a:endPar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endParaRPr lang="en-GB" altLang="en-US" sz="20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4. Why do you think there is no measurement in the first week? </a:t>
            </a:r>
          </a:p>
          <a:p>
            <a:endParaRPr lang="en-GB" altLang="en-US" sz="20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r>
              <a:rPr lang="en-GB" altLang="en-US" sz="20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5. Can you generate your own questions using the line graph?</a:t>
            </a:r>
            <a:endParaRPr lang="en-GB" altLang="en-US" sz="20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51278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a:solidFill>
                  <a:srgbClr val="FF6600"/>
                </a:solidFill>
                <a:latin typeface="NTFPreCursivefk" panose="03000400000000000000" pitchFamily="66" charset="0"/>
              </a:rPr>
              <a:t>P</a:t>
            </a:r>
            <a:r>
              <a:rPr lang="en-GB" sz="6600" dirty="0" smtClean="0">
                <a:solidFill>
                  <a:srgbClr val="FF6600"/>
                </a:solidFill>
                <a:latin typeface="NTFPreCursivefk" panose="03000400000000000000" pitchFamily="66" charset="0"/>
              </a:rPr>
              <a:t>erimeter</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83099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practice…</a:t>
            </a:r>
          </a:p>
          <a:p>
            <a:endParaRPr lang="en-GB" sz="2400" i="0" dirty="0">
              <a:solidFill>
                <a:srgbClr val="00B050"/>
              </a:solidFill>
              <a:effectLst/>
              <a:latin typeface="NTFPreCursivefk" panose="03000400000000000000" pitchFamily="66" charset="0"/>
            </a:endParaRPr>
          </a:p>
        </p:txBody>
      </p:sp>
      <p:sp>
        <p:nvSpPr>
          <p:cNvPr id="4" name="Rectangle 3"/>
          <p:cNvSpPr/>
          <p:nvPr/>
        </p:nvSpPr>
        <p:spPr>
          <a:xfrm>
            <a:off x="3615548" y="6353294"/>
            <a:ext cx="4151008" cy="369332"/>
          </a:xfrm>
          <a:prstGeom prst="rect">
            <a:avLst/>
          </a:prstGeom>
        </p:spPr>
        <p:txBody>
          <a:bodyPr wrap="none">
            <a:spAutoFit/>
          </a:bodyPr>
          <a:lstStyle/>
          <a:p>
            <a:r>
              <a:rPr lang="en-GB" dirty="0" smtClean="0">
                <a:hlinkClick r:id="rId3"/>
              </a:rPr>
              <a:t>https://uk.ixl.com/math/year-5/perimeter</a:t>
            </a:r>
            <a:endParaRPr lang="en-GB" dirty="0"/>
          </a:p>
        </p:txBody>
      </p:sp>
      <p:sp>
        <p:nvSpPr>
          <p:cNvPr id="8" name="Rectangle 7"/>
          <p:cNvSpPr/>
          <p:nvPr/>
        </p:nvSpPr>
        <p:spPr>
          <a:xfrm>
            <a:off x="322216" y="2721240"/>
            <a:ext cx="6096000" cy="3170099"/>
          </a:xfrm>
          <a:prstGeom prst="rect">
            <a:avLst/>
          </a:prstGeom>
        </p:spPr>
        <p:txBody>
          <a:bodyPr>
            <a:spAutoFit/>
          </a:bodyPr>
          <a:lstStyle/>
          <a:p>
            <a:r>
              <a:rPr lang="en-GB" sz="2000" b="0" i="0" dirty="0" smtClean="0">
                <a:solidFill>
                  <a:srgbClr val="FF0000"/>
                </a:solidFill>
                <a:effectLst/>
                <a:latin typeface="NTFPreCursivefk" panose="03000400000000000000" pitchFamily="66" charset="0"/>
              </a:rPr>
              <a:t>Cut out between 5 - 10 equal-sized squares of paper or use square sticky-notes. Put them into one long rectangle.</a:t>
            </a:r>
          </a:p>
          <a:p>
            <a:endParaRPr lang="en-GB" sz="2000" b="0" i="0" dirty="0" smtClean="0">
              <a:solidFill>
                <a:srgbClr val="FF0000"/>
              </a:solidFill>
              <a:effectLst/>
              <a:latin typeface="NTFPreCursivefk" panose="03000400000000000000" pitchFamily="66" charset="0"/>
            </a:endParaRPr>
          </a:p>
          <a:p>
            <a:pPr>
              <a:buFont typeface="Arial" panose="020B0604020202020204" pitchFamily="34" charset="0"/>
              <a:buChar char="•"/>
            </a:pPr>
            <a:r>
              <a:rPr lang="en-GB" sz="2000" b="0" i="0" dirty="0" smtClean="0">
                <a:solidFill>
                  <a:srgbClr val="FF0000"/>
                </a:solidFill>
                <a:effectLst/>
                <a:latin typeface="NTFPreCursivefk" panose="03000400000000000000" pitchFamily="66" charset="0"/>
              </a:rPr>
              <a:t>What is the perimeter of this rectangle?</a:t>
            </a:r>
          </a:p>
          <a:p>
            <a:pPr>
              <a:buFont typeface="Arial" panose="020B0604020202020204" pitchFamily="34" charset="0"/>
              <a:buChar char="•"/>
            </a:pPr>
            <a:endParaRPr lang="en-GB" sz="2000" b="0" i="0" dirty="0" smtClean="0">
              <a:solidFill>
                <a:srgbClr val="FF0000"/>
              </a:solidFill>
              <a:effectLst/>
              <a:latin typeface="NTFPreCursivefk" panose="03000400000000000000" pitchFamily="66" charset="0"/>
            </a:endParaRPr>
          </a:p>
          <a:p>
            <a:pPr>
              <a:buFont typeface="Arial" panose="020B0604020202020204" pitchFamily="34" charset="0"/>
              <a:buChar char="•"/>
            </a:pPr>
            <a:r>
              <a:rPr lang="en-GB" sz="2000" b="0" i="0" dirty="0" smtClean="0">
                <a:solidFill>
                  <a:srgbClr val="FF0000"/>
                </a:solidFill>
                <a:effectLst/>
                <a:latin typeface="NTFPreCursivefk" panose="03000400000000000000" pitchFamily="66" charset="0"/>
              </a:rPr>
              <a:t>Rearrange them to make different rectangles - do they all have the same perimeter?</a:t>
            </a:r>
          </a:p>
          <a:p>
            <a:pPr>
              <a:buFont typeface="Arial" panose="020B0604020202020204" pitchFamily="34" charset="0"/>
              <a:buChar char="•"/>
            </a:pPr>
            <a:endParaRPr lang="en-GB" sz="2000" b="0" i="0" dirty="0" smtClean="0">
              <a:solidFill>
                <a:srgbClr val="FF0000"/>
              </a:solidFill>
              <a:effectLst/>
              <a:latin typeface="NTFPreCursivefk" panose="03000400000000000000" pitchFamily="66" charset="0"/>
            </a:endParaRPr>
          </a:p>
          <a:p>
            <a:pPr>
              <a:buFont typeface="Arial" panose="020B0604020202020204" pitchFamily="34" charset="0"/>
              <a:buChar char="•"/>
            </a:pPr>
            <a:r>
              <a:rPr lang="en-GB" sz="2000" b="0" i="0" dirty="0" smtClean="0">
                <a:solidFill>
                  <a:srgbClr val="FF0000"/>
                </a:solidFill>
                <a:effectLst/>
                <a:latin typeface="NTFPreCursivefk" panose="03000400000000000000" pitchFamily="66" charset="0"/>
              </a:rPr>
              <a:t>How many different perimeters can you make by rearranging these squares?</a:t>
            </a:r>
            <a:endParaRPr lang="en-GB" sz="2000" b="0" i="0" dirty="0">
              <a:solidFill>
                <a:srgbClr val="FF0000"/>
              </a:solidFill>
              <a:effectLst/>
              <a:latin typeface="NTFPreCursivefk" panose="03000400000000000000" pitchFamily="66" charset="0"/>
            </a:endParaRPr>
          </a:p>
        </p:txBody>
      </p:sp>
      <p:pic>
        <p:nvPicPr>
          <p:cNvPr id="9" name="Picture 8"/>
          <p:cNvPicPr>
            <a:picLocks noChangeAspect="1"/>
          </p:cNvPicPr>
          <p:nvPr/>
        </p:nvPicPr>
        <p:blipFill>
          <a:blip r:embed="rId4"/>
          <a:stretch>
            <a:fillRect/>
          </a:stretch>
        </p:blipFill>
        <p:spPr>
          <a:xfrm>
            <a:off x="6823981" y="1414392"/>
            <a:ext cx="4992157" cy="2613695"/>
          </a:xfrm>
          <a:prstGeom prst="rect">
            <a:avLst/>
          </a:prstGeom>
        </p:spPr>
      </p:pic>
    </p:spTree>
    <p:extLst>
      <p:ext uri="{BB962C8B-B14F-4D97-AF65-F5344CB8AC3E}">
        <p14:creationId xmlns:p14="http://schemas.microsoft.com/office/powerpoint/2010/main" val="74247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61665"/>
          </a:xfrm>
          <a:prstGeom prst="rect">
            <a:avLst/>
          </a:prstGeom>
        </p:spPr>
        <p:txBody>
          <a:bodyPr>
            <a:spAutoFit/>
          </a:bodyPr>
          <a:lstStyle/>
          <a:p>
            <a:endParaRPr lang="en-GB" sz="2400" i="0" dirty="0" smtClean="0">
              <a:solidFill>
                <a:srgbClr val="00B0F0"/>
              </a:solidFill>
              <a:effectLst/>
              <a:latin typeface="NTFPreCursivefk" panose="03000400000000000000" pitchFamily="66" charset="0"/>
            </a:endParaRPr>
          </a:p>
        </p:txBody>
      </p:sp>
      <p:sp>
        <p:nvSpPr>
          <p:cNvPr id="38" name="TextBox 3"/>
          <p:cNvSpPr txBox="1">
            <a:spLocks noChangeArrowheads="1"/>
          </p:cNvSpPr>
          <p:nvPr/>
        </p:nvSpPr>
        <p:spPr bwMode="auto">
          <a:xfrm>
            <a:off x="400708" y="1340316"/>
            <a:ext cx="648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Answers…</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3"/>
          <a:stretch>
            <a:fillRect/>
          </a:stretch>
        </p:blipFill>
        <p:spPr>
          <a:xfrm>
            <a:off x="3224859" y="1801981"/>
            <a:ext cx="5276373" cy="4384233"/>
          </a:xfrm>
          <a:prstGeom prst="rect">
            <a:avLst/>
          </a:prstGeom>
        </p:spPr>
      </p:pic>
    </p:spTree>
    <p:extLst>
      <p:ext uri="{BB962C8B-B14F-4D97-AF65-F5344CB8AC3E}">
        <p14:creationId xmlns:p14="http://schemas.microsoft.com/office/powerpoint/2010/main" val="3043616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Line Graphs</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461665"/>
          </a:xfrm>
          <a:prstGeom prst="rect">
            <a:avLst/>
          </a:prstGeom>
        </p:spPr>
        <p:txBody>
          <a:bodyPr>
            <a:spAutoFit/>
          </a:bodyPr>
          <a:lstStyle/>
          <a:p>
            <a:endParaRPr lang="en-GB" sz="2400" i="0" dirty="0" smtClean="0">
              <a:solidFill>
                <a:srgbClr val="00B0F0"/>
              </a:solidFill>
              <a:effectLst/>
              <a:latin typeface="NTFPreCursivefk" panose="03000400000000000000" pitchFamily="66" charset="0"/>
            </a:endParaRPr>
          </a:p>
        </p:txBody>
      </p:sp>
      <p:sp>
        <p:nvSpPr>
          <p:cNvPr id="7" name="TextBox 3"/>
          <p:cNvSpPr txBox="1">
            <a:spLocks noChangeArrowheads="1"/>
          </p:cNvSpPr>
          <p:nvPr/>
        </p:nvSpPr>
        <p:spPr bwMode="auto">
          <a:xfrm>
            <a:off x="709999" y="2223283"/>
            <a:ext cx="3509304"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Can you create your own data to represent in a Line graph? Remember, it needs to represent a change over time. E.G how many steps you walk daily over 7 days. </a:t>
            </a:r>
          </a:p>
          <a:p>
            <a:endParaRPr lang="en-GB" altLang="en-US" sz="24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r>
              <a:rPr lang="en-GB" altLang="en-US" sz="24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rPr>
              <a:t>You can draw your graph or use the link to make it online.</a:t>
            </a:r>
          </a:p>
          <a:p>
            <a:endParaRPr lang="en-GB" altLang="en-US" sz="24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r>
              <a:rPr lang="en-GB" sz="2400" dirty="0">
                <a:latin typeface="NTFCursive" panose="02000400000000000000" pitchFamily="2" charset="0"/>
                <a:hlinkClick r:id="rId3"/>
              </a:rPr>
              <a:t>https://mathsframe.co.uk/en/resources/resource/111/itp-line-graph</a:t>
            </a:r>
            <a:endParaRPr lang="en-GB" altLang="en-US" sz="2400" dirty="0" smtClean="0">
              <a:solidFill>
                <a:srgbClr val="00B0F0"/>
              </a:solidFill>
              <a:latin typeface="NTFCursive" panose="02000400000000000000" pitchFamily="2" charset="0"/>
              <a:ea typeface="Helvetica" panose="020B0604020202020204" pitchFamily="34" charset="0"/>
              <a:cs typeface="Helvetica" panose="020B0604020202020204" pitchFamily="34" charset="0"/>
            </a:endParaRPr>
          </a:p>
          <a:p>
            <a:endParaRPr lang="en-GB" altLang="en-US" sz="24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endParaRPr lang="en-GB" altLang="en-US" sz="2400" dirty="0" smtClean="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a:p>
            <a:endParaRPr lang="en-GB" altLang="en-US" sz="2400" dirty="0">
              <a:solidFill>
                <a:srgbClr val="00B0F0"/>
              </a:solidFill>
              <a:latin typeface="NTFPreCursivefk" panose="03000400000000000000" pitchFamily="66" charset="0"/>
              <a:ea typeface="Helvetica" panose="020B0604020202020204" pitchFamily="34" charset="0"/>
              <a:cs typeface="Helvetica" panose="020B0604020202020204" pitchFamily="34" charset="0"/>
            </a:endParaRPr>
          </a:p>
        </p:txBody>
      </p:sp>
      <p:sp>
        <p:nvSpPr>
          <p:cNvPr id="38" name="TextBox 3"/>
          <p:cNvSpPr txBox="1">
            <a:spLocks noChangeArrowheads="1"/>
          </p:cNvSpPr>
          <p:nvPr/>
        </p:nvSpPr>
        <p:spPr bwMode="auto">
          <a:xfrm>
            <a:off x="400708" y="1340316"/>
            <a:ext cx="648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GB" altLang="en-US" sz="2400" dirty="0" smtClean="0">
                <a:solidFill>
                  <a:srgbClr val="00B050"/>
                </a:solidFill>
                <a:latin typeface="NTFPreCursivefk" panose="03000400000000000000" pitchFamily="66" charset="0"/>
                <a:ea typeface="Helvetica" panose="020B0604020202020204" pitchFamily="34" charset="0"/>
                <a:cs typeface="Helvetica" panose="020B0604020202020204" pitchFamily="34" charset="0"/>
              </a:rPr>
              <a:t>Challenge Task...</a:t>
            </a:r>
            <a:endParaRPr lang="en-GB" altLang="en-US" sz="2400" dirty="0">
              <a:solidFill>
                <a:srgbClr val="00B050"/>
              </a:solidFill>
              <a:latin typeface="NTFPreCursivefk" panose="03000400000000000000" pitchFamily="66" charset="0"/>
              <a:ea typeface="Helvetica" panose="020B0604020202020204" pitchFamily="34" charset="0"/>
              <a:cs typeface="Helvetica" panose="020B0604020202020204" pitchFamily="34" charset="0"/>
            </a:endParaRPr>
          </a:p>
        </p:txBody>
      </p:sp>
      <p:pic>
        <p:nvPicPr>
          <p:cNvPr id="2" name="Picture 1"/>
          <p:cNvPicPr>
            <a:picLocks noChangeAspect="1"/>
          </p:cNvPicPr>
          <p:nvPr/>
        </p:nvPicPr>
        <p:blipFill>
          <a:blip r:embed="rId4"/>
          <a:stretch>
            <a:fillRect/>
          </a:stretch>
        </p:blipFill>
        <p:spPr>
          <a:xfrm>
            <a:off x="4945831" y="1487911"/>
            <a:ext cx="6088068" cy="3828055"/>
          </a:xfrm>
          <a:prstGeom prst="rect">
            <a:avLst/>
          </a:prstGeom>
        </p:spPr>
      </p:pic>
    </p:spTree>
    <p:extLst>
      <p:ext uri="{BB962C8B-B14F-4D97-AF65-F5344CB8AC3E}">
        <p14:creationId xmlns:p14="http://schemas.microsoft.com/office/powerpoint/2010/main" val="1598119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726" y="122643"/>
            <a:ext cx="8712926" cy="830997"/>
          </a:xfrm>
          <a:prstGeom prst="rect">
            <a:avLst/>
          </a:prstGeom>
          <a:noFill/>
        </p:spPr>
        <p:txBody>
          <a:bodyPr wrap="square" rtlCol="0">
            <a:spAutoFit/>
          </a:bodyPr>
          <a:lstStyle/>
          <a:p>
            <a:r>
              <a:rPr lang="en-GB" sz="4800" dirty="0" smtClean="0">
                <a:latin typeface="NTFPreCursivefk" panose="03000400000000000000" pitchFamily="66" charset="0"/>
              </a:rPr>
              <a:t>Maths – Day 5</a:t>
            </a:r>
            <a:endParaRPr lang="en-GB" sz="4800" dirty="0">
              <a:latin typeface="NTFPreCursivefk"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1" y="122643"/>
            <a:ext cx="812806" cy="812806"/>
          </a:xfrm>
          <a:prstGeom prst="rect">
            <a:avLst/>
          </a:prstGeom>
        </p:spPr>
      </p:pic>
      <p:sp>
        <p:nvSpPr>
          <p:cNvPr id="6" name="TextBox 5"/>
          <p:cNvSpPr txBox="1"/>
          <p:nvPr/>
        </p:nvSpPr>
        <p:spPr>
          <a:xfrm>
            <a:off x="2825931" y="2456540"/>
            <a:ext cx="8712926" cy="1107996"/>
          </a:xfrm>
          <a:prstGeom prst="rect">
            <a:avLst/>
          </a:prstGeom>
          <a:noFill/>
        </p:spPr>
        <p:txBody>
          <a:bodyPr wrap="square" rtlCol="0">
            <a:spAutoFit/>
          </a:bodyPr>
          <a:lstStyle/>
          <a:p>
            <a:r>
              <a:rPr lang="en-GB" sz="6600" dirty="0" smtClean="0">
                <a:solidFill>
                  <a:srgbClr val="00B050"/>
                </a:solidFill>
                <a:latin typeface="NTFPreCursivefk" panose="03000400000000000000" pitchFamily="66" charset="0"/>
              </a:rPr>
              <a:t>Long Multiplication </a:t>
            </a:r>
            <a:endParaRPr lang="en-GB" sz="66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15669275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5124995" cy="4493538"/>
          </a:xfrm>
          <a:prstGeom prst="rect">
            <a:avLst/>
          </a:prstGeom>
        </p:spPr>
        <p:txBody>
          <a:bodyPr wrap="square">
            <a:spAutoFit/>
          </a:bodyPr>
          <a:lstStyle/>
          <a:p>
            <a:r>
              <a:rPr lang="en-GB" sz="2400" i="0" dirty="0" smtClean="0">
                <a:solidFill>
                  <a:srgbClr val="00B050"/>
                </a:solidFill>
                <a:effectLst/>
                <a:latin typeface="NTFPreCursivefk" panose="03000400000000000000" pitchFamily="66" charset="0"/>
              </a:rPr>
              <a:t>Let’s recap…</a:t>
            </a:r>
          </a:p>
          <a:p>
            <a:endParaRPr lang="en-GB" sz="2400" i="0" dirty="0" smtClean="0">
              <a:solidFill>
                <a:srgbClr val="00B050"/>
              </a:solidFill>
              <a:effectLst/>
              <a:latin typeface="NTFPreCursivefk" panose="03000400000000000000" pitchFamily="66" charset="0"/>
            </a:endParaRPr>
          </a:p>
          <a:p>
            <a:r>
              <a:rPr lang="en-GB" sz="2800" dirty="0" smtClean="0">
                <a:solidFill>
                  <a:srgbClr val="7030A0"/>
                </a:solidFill>
                <a:latin typeface="NTFPreCursivefk" panose="03000400000000000000" pitchFamily="66" charset="0"/>
              </a:rPr>
              <a:t>Parent help</a:t>
            </a:r>
          </a:p>
          <a:p>
            <a:endParaRPr lang="en-GB" sz="2800" dirty="0">
              <a:solidFill>
                <a:srgbClr val="7030A0"/>
              </a:solidFill>
              <a:latin typeface="NTFPreCursivefk" panose="03000400000000000000" pitchFamily="66" charset="0"/>
            </a:endParaRPr>
          </a:p>
          <a:p>
            <a:pPr fontAlgn="t"/>
            <a:r>
              <a:rPr lang="en-GB" sz="2000" dirty="0">
                <a:solidFill>
                  <a:srgbClr val="0070C0"/>
                </a:solidFill>
                <a:latin typeface="NTFPreCursivefk" panose="03000400000000000000" pitchFamily="66" charset="0"/>
              </a:rPr>
              <a:t>This video from </a:t>
            </a:r>
            <a:r>
              <a:rPr lang="en-GB" sz="2000" b="1" dirty="0">
                <a:solidFill>
                  <a:srgbClr val="0070C0"/>
                </a:solidFill>
                <a:latin typeface="NTFPreCursivefk" panose="03000400000000000000" pitchFamily="66" charset="0"/>
                <a:hlinkClick r:id="rId3"/>
              </a:rPr>
              <a:t>Maths with Parents</a:t>
            </a:r>
            <a:r>
              <a:rPr lang="en-GB" sz="2000" dirty="0">
                <a:solidFill>
                  <a:srgbClr val="0070C0"/>
                </a:solidFill>
                <a:latin typeface="NTFPreCursivefk" panose="03000400000000000000" pitchFamily="66" charset="0"/>
              </a:rPr>
              <a:t> will help you understand how to do long multiplication. Why not make some notes as you watch the video to help you remember later</a:t>
            </a:r>
            <a:r>
              <a:rPr lang="en-GB" sz="2000" dirty="0" smtClean="0">
                <a:solidFill>
                  <a:srgbClr val="0070C0"/>
                </a:solidFill>
                <a:latin typeface="NTFPreCursivefk" panose="03000400000000000000" pitchFamily="66" charset="0"/>
              </a:rPr>
              <a:t>?</a:t>
            </a:r>
          </a:p>
          <a:p>
            <a:pPr fontAlgn="t"/>
            <a:r>
              <a:rPr lang="en-GB" sz="2000" dirty="0" smtClean="0">
                <a:solidFill>
                  <a:srgbClr val="7030A0"/>
                </a:solidFill>
                <a:latin typeface="NTFPreCursivefk" panose="03000400000000000000" pitchFamily="66" charset="0"/>
              </a:rPr>
              <a:t>Video…</a:t>
            </a:r>
          </a:p>
          <a:p>
            <a:pPr fontAlgn="t"/>
            <a:r>
              <a:rPr lang="en-GB" sz="2000" dirty="0" smtClean="0">
                <a:latin typeface="NTFPreCursivefk" panose="03000400000000000000" pitchFamily="66" charset="0"/>
                <a:hlinkClick r:id="rId4"/>
              </a:rPr>
              <a:t>https</a:t>
            </a:r>
            <a:r>
              <a:rPr lang="en-GB" sz="2000" dirty="0">
                <a:latin typeface="NTFPreCursivefk" panose="03000400000000000000" pitchFamily="66" charset="0"/>
                <a:hlinkClick r:id="rId4"/>
              </a:rPr>
              <a:t>://</a:t>
            </a:r>
            <a:r>
              <a:rPr lang="en-GB" sz="2000" dirty="0" smtClean="0">
                <a:latin typeface="NTFPreCursivefk" panose="03000400000000000000" pitchFamily="66" charset="0"/>
                <a:hlinkClick r:id="rId4"/>
              </a:rPr>
              <a:t>www.bbc.co.uk/bitesize/articles/zjbyvk7</a:t>
            </a:r>
            <a:endParaRPr lang="en-GB" sz="2000" dirty="0" smtClean="0">
              <a:latin typeface="NTFPreCursivefk" panose="03000400000000000000" pitchFamily="66" charset="0"/>
            </a:endParaRPr>
          </a:p>
          <a:p>
            <a:pPr fontAlgn="t"/>
            <a:r>
              <a:rPr lang="en-GB" sz="2000" dirty="0" smtClean="0">
                <a:solidFill>
                  <a:srgbClr val="7030A0"/>
                </a:solidFill>
                <a:latin typeface="NTFPreCursivefk" panose="03000400000000000000" pitchFamily="66" charset="0"/>
              </a:rPr>
              <a:t>Website help link…</a:t>
            </a:r>
            <a:endParaRPr lang="en-GB" sz="2000" dirty="0">
              <a:solidFill>
                <a:srgbClr val="7030A0"/>
              </a:solidFill>
              <a:latin typeface="NTFPreCursivefk" panose="03000400000000000000" pitchFamily="66" charset="0"/>
            </a:endParaRPr>
          </a:p>
          <a:p>
            <a:r>
              <a:rPr lang="en-GB" dirty="0">
                <a:latin typeface="NTFPreCursivefk" panose="03000400000000000000" pitchFamily="66" charset="0"/>
                <a:hlinkClick r:id="rId5"/>
              </a:rPr>
              <a:t>https://www.bbc.co.uk/bitesize/articles/z4chnrd</a:t>
            </a:r>
            <a:r>
              <a:rPr lang="en-GB" dirty="0">
                <a:latin typeface="NTFPreCursivefk" panose="03000400000000000000" pitchFamily="66" charset="0"/>
              </a:rPr>
              <a:t/>
            </a:r>
            <a:br>
              <a:rPr lang="en-GB" dirty="0">
                <a:latin typeface="NTFPreCursivefk" panose="03000400000000000000" pitchFamily="66" charset="0"/>
              </a:rPr>
            </a:br>
            <a:endParaRPr lang="en-GB" sz="2400" i="0" dirty="0" smtClean="0">
              <a:solidFill>
                <a:srgbClr val="00B050"/>
              </a:solidFill>
              <a:effectLst/>
              <a:latin typeface="NTFPreCursivefk" panose="03000400000000000000" pitchFamily="66" charset="0"/>
            </a:endParaRPr>
          </a:p>
        </p:txBody>
      </p:sp>
      <p:pic>
        <p:nvPicPr>
          <p:cNvPr id="2" name="Picture 1"/>
          <p:cNvPicPr>
            <a:picLocks noChangeAspect="1"/>
          </p:cNvPicPr>
          <p:nvPr/>
        </p:nvPicPr>
        <p:blipFill>
          <a:blip r:embed="rId6"/>
          <a:stretch>
            <a:fillRect/>
          </a:stretch>
        </p:blipFill>
        <p:spPr>
          <a:xfrm>
            <a:off x="5691187" y="1912211"/>
            <a:ext cx="6296025" cy="2981325"/>
          </a:xfrm>
          <a:prstGeom prst="rect">
            <a:avLst/>
          </a:prstGeom>
        </p:spPr>
      </p:pic>
    </p:spTree>
    <p:extLst>
      <p:ext uri="{BB962C8B-B14F-4D97-AF65-F5344CB8AC3E}">
        <p14:creationId xmlns:p14="http://schemas.microsoft.com/office/powerpoint/2010/main" val="500310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7" name="TextBox 6">
            <a:extLst>
              <a:ext uri="{FF2B5EF4-FFF2-40B4-BE49-F238E27FC236}">
                <a16:creationId xmlns:a16="http://schemas.microsoft.com/office/drawing/2014/main" id="{92FA1E70-0C37-45C4-A51F-D9417A6CB3CD}"/>
              </a:ext>
            </a:extLst>
          </p:cNvPr>
          <p:cNvSpPr txBox="1"/>
          <p:nvPr/>
        </p:nvSpPr>
        <p:spPr>
          <a:xfrm>
            <a:off x="3433070" y="1230639"/>
            <a:ext cx="5221357" cy="584775"/>
          </a:xfrm>
          <a:prstGeom prst="rect">
            <a:avLst/>
          </a:prstGeom>
          <a:noFill/>
        </p:spPr>
        <p:txBody>
          <a:bodyPr wrap="square" rtlCol="0">
            <a:spAutoFit/>
          </a:bodyPr>
          <a:lstStyle/>
          <a:p>
            <a:r>
              <a:rPr lang="en-GB" sz="3200" dirty="0">
                <a:solidFill>
                  <a:srgbClr val="00B050"/>
                </a:solidFill>
                <a:latin typeface="NTFPreCursivefk" panose="03000400000000000000" pitchFamily="66" charset="0"/>
              </a:rPr>
              <a:t>How would we solve 35 x 11? </a:t>
            </a:r>
          </a:p>
        </p:txBody>
      </p:sp>
      <p:sp>
        <p:nvSpPr>
          <p:cNvPr id="8" name="TextBox 7">
            <a:extLst>
              <a:ext uri="{FF2B5EF4-FFF2-40B4-BE49-F238E27FC236}">
                <a16:creationId xmlns:a16="http://schemas.microsoft.com/office/drawing/2014/main" id="{0A512866-8995-4989-9813-34EDD8330092}"/>
              </a:ext>
            </a:extLst>
          </p:cNvPr>
          <p:cNvSpPr txBox="1"/>
          <p:nvPr/>
        </p:nvSpPr>
        <p:spPr>
          <a:xfrm>
            <a:off x="2987338" y="2066011"/>
            <a:ext cx="6112819" cy="584775"/>
          </a:xfrm>
          <a:prstGeom prst="rect">
            <a:avLst/>
          </a:prstGeom>
          <a:noFill/>
        </p:spPr>
        <p:txBody>
          <a:bodyPr wrap="square" rtlCol="0">
            <a:spAutoFit/>
          </a:bodyPr>
          <a:lstStyle/>
          <a:p>
            <a:r>
              <a:rPr lang="en-GB" sz="3200" dirty="0">
                <a:solidFill>
                  <a:srgbClr val="00B050"/>
                </a:solidFill>
                <a:latin typeface="NTFPreCursivefk" panose="03000400000000000000" pitchFamily="66" charset="0"/>
              </a:rPr>
              <a:t>We need to use long multiplication.</a:t>
            </a:r>
            <a:r>
              <a:rPr lang="en-GB" sz="3200" dirty="0">
                <a:solidFill>
                  <a:srgbClr val="00B050"/>
                </a:solidFill>
              </a:rPr>
              <a:t> </a:t>
            </a:r>
          </a:p>
        </p:txBody>
      </p:sp>
      <p:sp>
        <p:nvSpPr>
          <p:cNvPr id="9" name="TextBox 8">
            <a:extLst>
              <a:ext uri="{FF2B5EF4-FFF2-40B4-BE49-F238E27FC236}">
                <a16:creationId xmlns:a16="http://schemas.microsoft.com/office/drawing/2014/main" id="{ABDD05FE-50AA-48FF-9E98-C28691C36708}"/>
              </a:ext>
            </a:extLst>
          </p:cNvPr>
          <p:cNvSpPr txBox="1"/>
          <p:nvPr/>
        </p:nvSpPr>
        <p:spPr>
          <a:xfrm>
            <a:off x="106775" y="3332269"/>
            <a:ext cx="4061283" cy="1077218"/>
          </a:xfrm>
          <a:prstGeom prst="rect">
            <a:avLst/>
          </a:prstGeom>
          <a:noFill/>
        </p:spPr>
        <p:txBody>
          <a:bodyPr wrap="square" rtlCol="0">
            <a:spAutoFit/>
          </a:bodyPr>
          <a:lstStyle/>
          <a:p>
            <a:r>
              <a:rPr lang="en-GB" sz="3200" dirty="0">
                <a:solidFill>
                  <a:srgbClr val="0070C0"/>
                </a:solidFill>
                <a:latin typeface="NTFPreCursivefk" panose="03000400000000000000" pitchFamily="66" charset="0"/>
              </a:rPr>
              <a:t>This is how we would set out our calculation:</a:t>
            </a:r>
          </a:p>
        </p:txBody>
      </p:sp>
      <p:cxnSp>
        <p:nvCxnSpPr>
          <p:cNvPr id="10" name="Straight Connector 9">
            <a:extLst>
              <a:ext uri="{FF2B5EF4-FFF2-40B4-BE49-F238E27FC236}">
                <a16:creationId xmlns:a16="http://schemas.microsoft.com/office/drawing/2014/main" id="{3E341ACC-F334-4BC6-800C-A0085F97DA32}"/>
              </a:ext>
            </a:extLst>
          </p:cNvPr>
          <p:cNvCxnSpPr>
            <a:cxnSpLocks/>
          </p:cNvCxnSpPr>
          <p:nvPr/>
        </p:nvCxnSpPr>
        <p:spPr>
          <a:xfrm flipV="1">
            <a:off x="7262947" y="5356391"/>
            <a:ext cx="1454939" cy="414568"/>
          </a:xfrm>
          <a:prstGeom prst="line">
            <a:avLst/>
          </a:prstGeom>
        </p:spPr>
        <p:style>
          <a:lnRef idx="1">
            <a:schemeClr val="dk1"/>
          </a:lnRef>
          <a:fillRef idx="0">
            <a:schemeClr val="dk1"/>
          </a:fillRef>
          <a:effectRef idx="0">
            <a:schemeClr val="dk1"/>
          </a:effectRef>
          <a:fontRef idx="minor">
            <a:schemeClr val="tx1"/>
          </a:fontRef>
        </p:style>
      </p:cxnSp>
      <p:sp>
        <p:nvSpPr>
          <p:cNvPr id="11" name="Speech Bubble: Oval 18">
            <a:extLst>
              <a:ext uri="{FF2B5EF4-FFF2-40B4-BE49-F238E27FC236}">
                <a16:creationId xmlns:a16="http://schemas.microsoft.com/office/drawing/2014/main" id="{3E236EAB-DE69-438D-B7B8-90491276B497}"/>
              </a:ext>
            </a:extLst>
          </p:cNvPr>
          <p:cNvSpPr/>
          <p:nvPr/>
        </p:nvSpPr>
        <p:spPr>
          <a:xfrm>
            <a:off x="8794086" y="3650162"/>
            <a:ext cx="3273287" cy="2814887"/>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solidFill>
                  <a:srgbClr val="0070C0"/>
                </a:solidFill>
                <a:latin typeface="NTFPreCursivefk" panose="03000400000000000000" pitchFamily="66" charset="0"/>
              </a:rPr>
              <a:t>We need to draw in 2 sets of equals when multiplying by a 2-digit number.</a:t>
            </a:r>
          </a:p>
          <a:p>
            <a:pPr algn="ctr"/>
            <a:endParaRPr lang="en-GB" dirty="0">
              <a:solidFill>
                <a:srgbClr val="0070C0"/>
              </a:solidFill>
            </a:endParaRPr>
          </a:p>
        </p:txBody>
      </p:sp>
      <p:grpSp>
        <p:nvGrpSpPr>
          <p:cNvPr id="12" name="Group 11">
            <a:extLst>
              <a:ext uri="{FF2B5EF4-FFF2-40B4-BE49-F238E27FC236}">
                <a16:creationId xmlns:a16="http://schemas.microsoft.com/office/drawing/2014/main" id="{B51799D9-7361-405C-8746-24E4E9254C4A}"/>
              </a:ext>
            </a:extLst>
          </p:cNvPr>
          <p:cNvGrpSpPr/>
          <p:nvPr/>
        </p:nvGrpSpPr>
        <p:grpSpPr>
          <a:xfrm>
            <a:off x="4824547" y="3449965"/>
            <a:ext cx="2438400" cy="3276600"/>
            <a:chOff x="4876798" y="2900363"/>
            <a:chExt cx="2438400" cy="3276600"/>
          </a:xfrm>
        </p:grpSpPr>
        <p:grpSp>
          <p:nvGrpSpPr>
            <p:cNvPr id="13" name="Group 12">
              <a:extLst>
                <a:ext uri="{FF2B5EF4-FFF2-40B4-BE49-F238E27FC236}">
                  <a16:creationId xmlns:a16="http://schemas.microsoft.com/office/drawing/2014/main" id="{A6E7784E-0F89-41F8-8A30-E58398EFEF06}"/>
                </a:ext>
              </a:extLst>
            </p:cNvPr>
            <p:cNvGrpSpPr/>
            <p:nvPr/>
          </p:nvGrpSpPr>
          <p:grpSpPr>
            <a:xfrm>
              <a:off x="4876798" y="2900363"/>
              <a:ext cx="2438400" cy="3276600"/>
              <a:chOff x="1066800" y="2743200"/>
              <a:chExt cx="2438400" cy="3276600"/>
            </a:xfrm>
          </p:grpSpPr>
          <p:sp>
            <p:nvSpPr>
              <p:cNvPr id="15" name="TextBox 14">
                <a:extLst>
                  <a:ext uri="{FF2B5EF4-FFF2-40B4-BE49-F238E27FC236}">
                    <a16:creationId xmlns:a16="http://schemas.microsoft.com/office/drawing/2014/main" id="{18F42206-BA95-4C76-BFCB-1301E4902D3A}"/>
                  </a:ext>
                </a:extLst>
              </p:cNvPr>
              <p:cNvSpPr txBox="1"/>
              <p:nvPr/>
            </p:nvSpPr>
            <p:spPr>
              <a:xfrm>
                <a:off x="1295400" y="2743200"/>
                <a:ext cx="2209800" cy="769441"/>
              </a:xfrm>
              <a:prstGeom prst="rect">
                <a:avLst/>
              </a:prstGeom>
              <a:noFill/>
            </p:spPr>
            <p:txBody>
              <a:bodyPr wrap="square" rtlCol="0">
                <a:spAutoFit/>
              </a:bodyPr>
              <a:lstStyle/>
              <a:p>
                <a:pPr algn="ctr"/>
                <a:r>
                  <a:rPr lang="en-GB" sz="4400" dirty="0">
                    <a:latin typeface="NTFPreCursivef" panose="03000400000000000000" pitchFamily="66" charset="0"/>
                    <a:cs typeface="Jarman"/>
                  </a:rPr>
                  <a:t>3  5</a:t>
                </a:r>
              </a:p>
            </p:txBody>
          </p:sp>
          <p:grpSp>
            <p:nvGrpSpPr>
              <p:cNvPr id="16" name="Group 15">
                <a:extLst>
                  <a:ext uri="{FF2B5EF4-FFF2-40B4-BE49-F238E27FC236}">
                    <a16:creationId xmlns:a16="http://schemas.microsoft.com/office/drawing/2014/main" id="{B71C14E2-9C0C-4009-A0D7-EF49803EC033}"/>
                  </a:ext>
                </a:extLst>
              </p:cNvPr>
              <p:cNvGrpSpPr/>
              <p:nvPr/>
            </p:nvGrpSpPr>
            <p:grpSpPr>
              <a:xfrm>
                <a:off x="1066800" y="3581400"/>
                <a:ext cx="2057400" cy="2438400"/>
                <a:chOff x="1066800" y="3581400"/>
                <a:chExt cx="2057400" cy="2438400"/>
              </a:xfrm>
            </p:grpSpPr>
            <p:sp>
              <p:nvSpPr>
                <p:cNvPr id="17" name="TextBox 16">
                  <a:extLst>
                    <a:ext uri="{FF2B5EF4-FFF2-40B4-BE49-F238E27FC236}">
                      <a16:creationId xmlns:a16="http://schemas.microsoft.com/office/drawing/2014/main" id="{AB179BF6-65A1-49C2-815B-0ACC499BBE5D}"/>
                    </a:ext>
                  </a:extLst>
                </p:cNvPr>
                <p:cNvSpPr txBox="1"/>
                <p:nvPr/>
              </p:nvSpPr>
              <p:spPr>
                <a:xfrm>
                  <a:off x="1752600" y="3581400"/>
                  <a:ext cx="1371600" cy="769441"/>
                </a:xfrm>
                <a:prstGeom prst="rect">
                  <a:avLst/>
                </a:prstGeom>
                <a:noFill/>
              </p:spPr>
              <p:txBody>
                <a:bodyPr wrap="square" rtlCol="0">
                  <a:spAutoFit/>
                </a:bodyPr>
                <a:lstStyle/>
                <a:p>
                  <a:pPr algn="ctr"/>
                  <a:r>
                    <a:rPr lang="en-GB" sz="4400" dirty="0">
                      <a:latin typeface="NTFPreCursivef" panose="03000400000000000000" pitchFamily="66" charset="0"/>
                      <a:cs typeface="Jarman"/>
                    </a:rPr>
                    <a:t>1  1</a:t>
                  </a:r>
                </a:p>
              </p:txBody>
            </p:sp>
            <p:cxnSp>
              <p:nvCxnSpPr>
                <p:cNvPr id="18" name="Straight Connector 17">
                  <a:extLst>
                    <a:ext uri="{FF2B5EF4-FFF2-40B4-BE49-F238E27FC236}">
                      <a16:creationId xmlns:a16="http://schemas.microsoft.com/office/drawing/2014/main" id="{D6420821-E9EE-40C5-A49C-2D41CCA2DC93}"/>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9A2A01AF-E0AA-442A-B7E2-6FF506D36C65}"/>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E78FDCF1-D0FB-4000-824B-0977F342D404}"/>
                    </a:ext>
                  </a:extLst>
                </p:cNvPr>
                <p:cNvSpPr txBox="1"/>
                <p:nvPr/>
              </p:nvSpPr>
              <p:spPr>
                <a:xfrm>
                  <a:off x="1066800" y="3733800"/>
                  <a:ext cx="762000" cy="523220"/>
                </a:xfrm>
                <a:prstGeom prst="rect">
                  <a:avLst/>
                </a:prstGeom>
                <a:noFill/>
              </p:spPr>
              <p:txBody>
                <a:bodyPr wrap="square" rtlCol="0">
                  <a:spAutoFit/>
                </a:bodyPr>
                <a:lstStyle/>
                <a:p>
                  <a:r>
                    <a:rPr lang="en-GB" sz="2800" dirty="0">
                      <a:latin typeface="NTFPreCursivef" panose="03000400000000000000" pitchFamily="66" charset="0"/>
                      <a:cs typeface="Jarman"/>
                    </a:rPr>
                    <a:t>X</a:t>
                  </a:r>
                </a:p>
              </p:txBody>
            </p:sp>
          </p:grpSp>
        </p:grpSp>
        <p:cxnSp>
          <p:nvCxnSpPr>
            <p:cNvPr id="14" name="Straight Connector 13">
              <a:extLst>
                <a:ext uri="{FF2B5EF4-FFF2-40B4-BE49-F238E27FC236}">
                  <a16:creationId xmlns:a16="http://schemas.microsoft.com/office/drawing/2014/main" id="{46D8649B-5DC0-44C7-92FC-4430789986DD}"/>
                </a:ext>
              </a:extLst>
            </p:cNvPr>
            <p:cNvCxnSpPr/>
            <p:nvPr/>
          </p:nvCxnSpPr>
          <p:spPr>
            <a:xfrm>
              <a:off x="4952998" y="5464658"/>
              <a:ext cx="1981200"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17079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grpSp>
        <p:nvGrpSpPr>
          <p:cNvPr id="21" name="Group 20">
            <a:extLst>
              <a:ext uri="{FF2B5EF4-FFF2-40B4-BE49-F238E27FC236}">
                <a16:creationId xmlns:a16="http://schemas.microsoft.com/office/drawing/2014/main" id="{52FC2CD5-668D-4C55-8A6E-9B79DC529545}"/>
              </a:ext>
            </a:extLst>
          </p:cNvPr>
          <p:cNvGrpSpPr/>
          <p:nvPr/>
        </p:nvGrpSpPr>
        <p:grpSpPr>
          <a:xfrm>
            <a:off x="867509" y="1607013"/>
            <a:ext cx="2438400" cy="3276600"/>
            <a:chOff x="1066800" y="2743200"/>
            <a:chExt cx="2438400" cy="3276600"/>
          </a:xfrm>
        </p:grpSpPr>
        <p:sp>
          <p:nvSpPr>
            <p:cNvPr id="22" name="TextBox 21">
              <a:extLst>
                <a:ext uri="{FF2B5EF4-FFF2-40B4-BE49-F238E27FC236}">
                  <a16:creationId xmlns:a16="http://schemas.microsoft.com/office/drawing/2014/main" id="{D05A7E42-E946-43F3-945E-94B9030C6200}"/>
                </a:ext>
              </a:extLst>
            </p:cNvPr>
            <p:cNvSpPr txBox="1"/>
            <p:nvPr/>
          </p:nvSpPr>
          <p:spPr>
            <a:xfrm>
              <a:off x="1295400" y="2743200"/>
              <a:ext cx="2209800" cy="769441"/>
            </a:xfrm>
            <a:prstGeom prst="rect">
              <a:avLst/>
            </a:prstGeom>
            <a:noFill/>
          </p:spPr>
          <p:txBody>
            <a:bodyPr wrap="square" rtlCol="0">
              <a:spAutoFit/>
            </a:bodyPr>
            <a:lstStyle/>
            <a:p>
              <a:pPr algn="ctr"/>
              <a:r>
                <a:rPr lang="en-GB" sz="4400" dirty="0">
                  <a:latin typeface="NTFPreCursivef" panose="03000400000000000000" pitchFamily="66" charset="0"/>
                  <a:cs typeface="Jarman"/>
                </a:rPr>
                <a:t>3  5</a:t>
              </a:r>
            </a:p>
          </p:txBody>
        </p:sp>
        <p:grpSp>
          <p:nvGrpSpPr>
            <p:cNvPr id="23" name="Group 22">
              <a:extLst>
                <a:ext uri="{FF2B5EF4-FFF2-40B4-BE49-F238E27FC236}">
                  <a16:creationId xmlns:a16="http://schemas.microsoft.com/office/drawing/2014/main" id="{BDF41EFE-7349-4611-A73B-31B9BA88EBAA}"/>
                </a:ext>
              </a:extLst>
            </p:cNvPr>
            <p:cNvGrpSpPr/>
            <p:nvPr/>
          </p:nvGrpSpPr>
          <p:grpSpPr>
            <a:xfrm>
              <a:off x="1066800" y="3581400"/>
              <a:ext cx="2057400" cy="2438400"/>
              <a:chOff x="1066800" y="3581400"/>
              <a:chExt cx="2057400" cy="2438400"/>
            </a:xfrm>
          </p:grpSpPr>
          <p:sp>
            <p:nvSpPr>
              <p:cNvPr id="24" name="TextBox 23">
                <a:extLst>
                  <a:ext uri="{FF2B5EF4-FFF2-40B4-BE49-F238E27FC236}">
                    <a16:creationId xmlns:a16="http://schemas.microsoft.com/office/drawing/2014/main" id="{BFF11A31-858A-4807-98B5-1C5B84715027}"/>
                  </a:ext>
                </a:extLst>
              </p:cNvPr>
              <p:cNvSpPr txBox="1"/>
              <p:nvPr/>
            </p:nvSpPr>
            <p:spPr>
              <a:xfrm>
                <a:off x="1752600" y="3581400"/>
                <a:ext cx="1371600" cy="769441"/>
              </a:xfrm>
              <a:prstGeom prst="rect">
                <a:avLst/>
              </a:prstGeom>
              <a:noFill/>
            </p:spPr>
            <p:txBody>
              <a:bodyPr wrap="square" rtlCol="0">
                <a:spAutoFit/>
              </a:bodyPr>
              <a:lstStyle/>
              <a:p>
                <a:pPr algn="ctr"/>
                <a:r>
                  <a:rPr lang="en-GB" sz="4400" dirty="0">
                    <a:latin typeface="NTFPreCursivef" panose="03000400000000000000" pitchFamily="66" charset="0"/>
                    <a:cs typeface="Jarman"/>
                  </a:rPr>
                  <a:t>1  1</a:t>
                </a:r>
              </a:p>
            </p:txBody>
          </p:sp>
          <p:cxnSp>
            <p:nvCxnSpPr>
              <p:cNvPr id="25" name="Straight Connector 24">
                <a:extLst>
                  <a:ext uri="{FF2B5EF4-FFF2-40B4-BE49-F238E27FC236}">
                    <a16:creationId xmlns:a16="http://schemas.microsoft.com/office/drawing/2014/main" id="{D13F8298-8C69-42E4-9EF7-CCD4B1FEE7E7}"/>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ACF2F3D-1D49-43C1-8B58-5F04B4FD28DB}"/>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765598D0-3CF4-4639-8115-2AA8EF8D6409}"/>
                  </a:ext>
                </a:extLst>
              </p:cNvPr>
              <p:cNvSpPr txBox="1"/>
              <p:nvPr/>
            </p:nvSpPr>
            <p:spPr>
              <a:xfrm>
                <a:off x="1066800" y="3733800"/>
                <a:ext cx="762000" cy="523220"/>
              </a:xfrm>
              <a:prstGeom prst="rect">
                <a:avLst/>
              </a:prstGeom>
              <a:noFill/>
            </p:spPr>
            <p:txBody>
              <a:bodyPr wrap="square" rtlCol="0">
                <a:spAutoFit/>
              </a:bodyPr>
              <a:lstStyle/>
              <a:p>
                <a:r>
                  <a:rPr lang="en-GB" sz="2800" dirty="0">
                    <a:latin typeface="NTFPreCursivef" panose="03000400000000000000" pitchFamily="66" charset="0"/>
                    <a:cs typeface="Jarman"/>
                  </a:rPr>
                  <a:t>X</a:t>
                </a:r>
              </a:p>
            </p:txBody>
          </p:sp>
        </p:grpSp>
      </p:grpSp>
      <p:sp>
        <p:nvSpPr>
          <p:cNvPr id="28" name="TextBox 27">
            <a:extLst>
              <a:ext uri="{FF2B5EF4-FFF2-40B4-BE49-F238E27FC236}">
                <a16:creationId xmlns:a16="http://schemas.microsoft.com/office/drawing/2014/main" id="{3B306358-0D41-42C9-AA23-B102A7D6275D}"/>
              </a:ext>
            </a:extLst>
          </p:cNvPr>
          <p:cNvSpPr txBox="1"/>
          <p:nvPr/>
        </p:nvSpPr>
        <p:spPr>
          <a:xfrm>
            <a:off x="5288563" y="1230639"/>
            <a:ext cx="6612835" cy="5262979"/>
          </a:xfrm>
          <a:prstGeom prst="rect">
            <a:avLst/>
          </a:prstGeom>
          <a:noFill/>
        </p:spPr>
        <p:txBody>
          <a:bodyPr wrap="square" rtlCol="0">
            <a:spAutoFit/>
          </a:bodyPr>
          <a:lstStyle/>
          <a:p>
            <a:r>
              <a:rPr lang="en-GB" sz="2800" dirty="0">
                <a:solidFill>
                  <a:srgbClr val="0070C0"/>
                </a:solidFill>
                <a:latin typeface="NTFPreCursivefk" panose="03000400000000000000" pitchFamily="66" charset="0"/>
              </a:rPr>
              <a:t>To complete our calculation:</a:t>
            </a:r>
          </a:p>
          <a:p>
            <a:endParaRPr lang="en-GB" sz="2800" dirty="0">
              <a:solidFill>
                <a:srgbClr val="0070C0"/>
              </a:solidFill>
              <a:latin typeface="NTFPreCursivefk" panose="03000400000000000000" pitchFamily="66" charset="0"/>
            </a:endParaRPr>
          </a:p>
          <a:p>
            <a:r>
              <a:rPr lang="en-GB" sz="2800" dirty="0">
                <a:solidFill>
                  <a:srgbClr val="0070C0"/>
                </a:solidFill>
                <a:latin typeface="NTFPreCursivefk" panose="03000400000000000000" pitchFamily="66" charset="0"/>
              </a:rPr>
              <a:t>1. Firstly take the 5, and multiply it by the top row. </a:t>
            </a:r>
          </a:p>
          <a:p>
            <a:endParaRPr lang="en-GB" sz="2800" dirty="0">
              <a:solidFill>
                <a:srgbClr val="0070C0"/>
              </a:solidFill>
              <a:latin typeface="NTFPreCursivefk" panose="03000400000000000000" pitchFamily="66" charset="0"/>
            </a:endParaRPr>
          </a:p>
          <a:p>
            <a:r>
              <a:rPr lang="en-GB" sz="2800" dirty="0">
                <a:solidFill>
                  <a:srgbClr val="0070C0"/>
                </a:solidFill>
                <a:latin typeface="NTFPreCursivefk" panose="03000400000000000000" pitchFamily="66" charset="0"/>
              </a:rPr>
              <a:t>2. We then need leave a 0 in the ones column for the next row. </a:t>
            </a:r>
          </a:p>
          <a:p>
            <a:endParaRPr lang="en-GB" sz="2800" dirty="0">
              <a:solidFill>
                <a:srgbClr val="0070C0"/>
              </a:solidFill>
              <a:latin typeface="NTFPreCursivefk" panose="03000400000000000000" pitchFamily="66" charset="0"/>
            </a:endParaRPr>
          </a:p>
          <a:p>
            <a:r>
              <a:rPr lang="en-GB" sz="2800" dirty="0">
                <a:solidFill>
                  <a:srgbClr val="0070C0"/>
                </a:solidFill>
                <a:latin typeface="NTFPreCursivefk" panose="03000400000000000000" pitchFamily="66" charset="0"/>
              </a:rPr>
              <a:t>3. We then take the 3 and multiply it by the top row.</a:t>
            </a:r>
          </a:p>
          <a:p>
            <a:endParaRPr lang="en-GB" sz="2800" dirty="0">
              <a:solidFill>
                <a:srgbClr val="0070C0"/>
              </a:solidFill>
              <a:latin typeface="NTFPreCursivefk" panose="03000400000000000000" pitchFamily="66" charset="0"/>
            </a:endParaRPr>
          </a:p>
          <a:p>
            <a:r>
              <a:rPr lang="en-GB" sz="2800" dirty="0">
                <a:solidFill>
                  <a:srgbClr val="0070C0"/>
                </a:solidFill>
                <a:latin typeface="NTFPreCursivefk" panose="03000400000000000000" pitchFamily="66" charset="0"/>
              </a:rPr>
              <a:t>4. Finally, we add our two answers together and that is our final answer. </a:t>
            </a:r>
          </a:p>
        </p:txBody>
      </p:sp>
      <p:sp>
        <p:nvSpPr>
          <p:cNvPr id="29" name="TextBox 28">
            <a:extLst>
              <a:ext uri="{FF2B5EF4-FFF2-40B4-BE49-F238E27FC236}">
                <a16:creationId xmlns:a16="http://schemas.microsoft.com/office/drawing/2014/main" id="{592AB82D-8EBD-48AE-9DA4-81013707F455}"/>
              </a:ext>
            </a:extLst>
          </p:cNvPr>
          <p:cNvSpPr txBox="1"/>
          <p:nvPr/>
        </p:nvSpPr>
        <p:spPr>
          <a:xfrm>
            <a:off x="1387533" y="3377586"/>
            <a:ext cx="1796433" cy="769441"/>
          </a:xfrm>
          <a:prstGeom prst="rect">
            <a:avLst/>
          </a:prstGeom>
          <a:noFill/>
        </p:spPr>
        <p:txBody>
          <a:bodyPr wrap="square" rtlCol="0">
            <a:spAutoFit/>
          </a:bodyPr>
          <a:lstStyle/>
          <a:p>
            <a:r>
              <a:rPr lang="en-GB" sz="4400" dirty="0"/>
              <a:t>   </a:t>
            </a:r>
            <a:r>
              <a:rPr lang="en-GB" sz="4400" dirty="0">
                <a:latin typeface="NTFPreCursivefk" panose="03000400000000000000" pitchFamily="66" charset="0"/>
              </a:rPr>
              <a:t>3  5</a:t>
            </a:r>
          </a:p>
        </p:txBody>
      </p:sp>
      <p:sp>
        <p:nvSpPr>
          <p:cNvPr id="30" name="TextBox 29">
            <a:extLst>
              <a:ext uri="{FF2B5EF4-FFF2-40B4-BE49-F238E27FC236}">
                <a16:creationId xmlns:a16="http://schemas.microsoft.com/office/drawing/2014/main" id="{6012F2C5-0C5C-49D0-AAA0-CE380ECF5C1D}"/>
              </a:ext>
            </a:extLst>
          </p:cNvPr>
          <p:cNvSpPr txBox="1"/>
          <p:nvPr/>
        </p:nvSpPr>
        <p:spPr>
          <a:xfrm>
            <a:off x="2375199" y="4088801"/>
            <a:ext cx="768626" cy="769441"/>
          </a:xfrm>
          <a:prstGeom prst="rect">
            <a:avLst/>
          </a:prstGeom>
          <a:noFill/>
        </p:spPr>
        <p:txBody>
          <a:bodyPr wrap="square" rtlCol="0">
            <a:spAutoFit/>
          </a:bodyPr>
          <a:lstStyle/>
          <a:p>
            <a:r>
              <a:rPr lang="en-GB" sz="4400" dirty="0">
                <a:solidFill>
                  <a:srgbClr val="FF0000"/>
                </a:solidFill>
                <a:latin typeface="NTFPreCursivefk" panose="03000400000000000000" pitchFamily="66" charset="0"/>
              </a:rPr>
              <a:t>0</a:t>
            </a:r>
          </a:p>
        </p:txBody>
      </p:sp>
      <p:sp>
        <p:nvSpPr>
          <p:cNvPr id="31" name="TextBox 30">
            <a:extLst>
              <a:ext uri="{FF2B5EF4-FFF2-40B4-BE49-F238E27FC236}">
                <a16:creationId xmlns:a16="http://schemas.microsoft.com/office/drawing/2014/main" id="{354E0C40-17A3-4533-A997-FB210FE73FF7}"/>
              </a:ext>
            </a:extLst>
          </p:cNvPr>
          <p:cNvSpPr txBox="1"/>
          <p:nvPr/>
        </p:nvSpPr>
        <p:spPr>
          <a:xfrm>
            <a:off x="867509" y="4088800"/>
            <a:ext cx="1472776" cy="769441"/>
          </a:xfrm>
          <a:prstGeom prst="rect">
            <a:avLst/>
          </a:prstGeom>
          <a:noFill/>
        </p:spPr>
        <p:txBody>
          <a:bodyPr wrap="square" rtlCol="0">
            <a:spAutoFit/>
          </a:bodyPr>
          <a:lstStyle/>
          <a:p>
            <a:r>
              <a:rPr lang="en-GB" sz="4400" dirty="0">
                <a:latin typeface="NTFPreCursivefk" panose="03000400000000000000" pitchFamily="66" charset="0"/>
              </a:rPr>
              <a:t>  3  5</a:t>
            </a:r>
          </a:p>
        </p:txBody>
      </p:sp>
      <p:sp>
        <p:nvSpPr>
          <p:cNvPr id="32" name="TextBox 31">
            <a:extLst>
              <a:ext uri="{FF2B5EF4-FFF2-40B4-BE49-F238E27FC236}">
                <a16:creationId xmlns:a16="http://schemas.microsoft.com/office/drawing/2014/main" id="{BE9EA161-8DBC-481E-BB84-7ED409E9E4A1}"/>
              </a:ext>
            </a:extLst>
          </p:cNvPr>
          <p:cNvSpPr txBox="1"/>
          <p:nvPr/>
        </p:nvSpPr>
        <p:spPr>
          <a:xfrm>
            <a:off x="1315025" y="5126512"/>
            <a:ext cx="1828800" cy="769429"/>
          </a:xfrm>
          <a:prstGeom prst="rect">
            <a:avLst/>
          </a:prstGeom>
          <a:noFill/>
        </p:spPr>
        <p:txBody>
          <a:bodyPr wrap="square" rtlCol="0">
            <a:spAutoFit/>
          </a:bodyPr>
          <a:lstStyle/>
          <a:p>
            <a:r>
              <a:rPr lang="en-GB" sz="4400" dirty="0">
                <a:latin typeface="NTFPreCursivefk" panose="03000400000000000000" pitchFamily="66" charset="0"/>
              </a:rPr>
              <a:t>3  8  5 </a:t>
            </a:r>
          </a:p>
        </p:txBody>
      </p:sp>
      <p:grpSp>
        <p:nvGrpSpPr>
          <p:cNvPr id="33" name="Group 32">
            <a:extLst>
              <a:ext uri="{FF2B5EF4-FFF2-40B4-BE49-F238E27FC236}">
                <a16:creationId xmlns:a16="http://schemas.microsoft.com/office/drawing/2014/main" id="{943A04AF-85F4-4039-9C6D-D304B3E6AD21}"/>
              </a:ext>
            </a:extLst>
          </p:cNvPr>
          <p:cNvGrpSpPr/>
          <p:nvPr/>
        </p:nvGrpSpPr>
        <p:grpSpPr>
          <a:xfrm>
            <a:off x="539583" y="5736175"/>
            <a:ext cx="2285750" cy="1010408"/>
            <a:chOff x="778009" y="5642430"/>
            <a:chExt cx="2285750" cy="1010408"/>
          </a:xfrm>
        </p:grpSpPr>
        <p:cxnSp>
          <p:nvCxnSpPr>
            <p:cNvPr id="34" name="Straight Connector 33">
              <a:extLst>
                <a:ext uri="{FF2B5EF4-FFF2-40B4-BE49-F238E27FC236}">
                  <a16:creationId xmlns:a16="http://schemas.microsoft.com/office/drawing/2014/main" id="{99D36C7B-DD40-49AB-9564-5BF23A0C94FB}"/>
                </a:ext>
              </a:extLst>
            </p:cNvPr>
            <p:cNvCxnSpPr>
              <a:cxnSpLocks/>
            </p:cNvCxnSpPr>
            <p:nvPr/>
          </p:nvCxnSpPr>
          <p:spPr>
            <a:xfrm flipH="1">
              <a:off x="1105935" y="5642430"/>
              <a:ext cx="464231" cy="154038"/>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A560005B-7304-4337-A297-4A0C84D0F3BA}"/>
                </a:ext>
              </a:extLst>
            </p:cNvPr>
            <p:cNvSpPr txBox="1"/>
            <p:nvPr/>
          </p:nvSpPr>
          <p:spPr>
            <a:xfrm>
              <a:off x="778009" y="5821841"/>
              <a:ext cx="2285750" cy="830997"/>
            </a:xfrm>
            <a:prstGeom prst="rect">
              <a:avLst/>
            </a:prstGeom>
            <a:noFill/>
          </p:spPr>
          <p:txBody>
            <a:bodyPr wrap="square" rtlCol="0">
              <a:spAutoFit/>
            </a:bodyPr>
            <a:lstStyle/>
            <a:p>
              <a:r>
                <a:rPr lang="en-GB" sz="2400" dirty="0">
                  <a:solidFill>
                    <a:srgbClr val="00B050"/>
                  </a:solidFill>
                  <a:latin typeface="NTFPreCursivefk" panose="03000400000000000000" pitchFamily="66" charset="0"/>
                </a:rPr>
                <a:t>This is our final answer.</a:t>
              </a:r>
            </a:p>
          </p:txBody>
        </p:sp>
      </p:grpSp>
      <p:cxnSp>
        <p:nvCxnSpPr>
          <p:cNvPr id="36" name="Straight Connector 35">
            <a:extLst>
              <a:ext uri="{FF2B5EF4-FFF2-40B4-BE49-F238E27FC236}">
                <a16:creationId xmlns:a16="http://schemas.microsoft.com/office/drawing/2014/main" id="{26C34B79-6C06-41CC-B73B-C3093088B347}"/>
              </a:ext>
            </a:extLst>
          </p:cNvPr>
          <p:cNvCxnSpPr/>
          <p:nvPr/>
        </p:nvCxnSpPr>
        <p:spPr>
          <a:xfrm>
            <a:off x="943709" y="4147027"/>
            <a:ext cx="19812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8158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28" name="TextBox 27">
            <a:extLst>
              <a:ext uri="{FF2B5EF4-FFF2-40B4-BE49-F238E27FC236}">
                <a16:creationId xmlns:a16="http://schemas.microsoft.com/office/drawing/2014/main" id="{3B306358-0D41-42C9-AA23-B102A7D6275D}"/>
              </a:ext>
            </a:extLst>
          </p:cNvPr>
          <p:cNvSpPr txBox="1"/>
          <p:nvPr/>
        </p:nvSpPr>
        <p:spPr>
          <a:xfrm>
            <a:off x="4178220" y="1818468"/>
            <a:ext cx="6612835" cy="523220"/>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Now give these a go…</a:t>
            </a:r>
            <a:endParaRPr lang="en-GB" sz="2800" dirty="0">
              <a:solidFill>
                <a:srgbClr val="0070C0"/>
              </a:solidFill>
              <a:latin typeface="NTFPreCursivefk" panose="03000400000000000000" pitchFamily="66" charset="0"/>
            </a:endParaRPr>
          </a:p>
        </p:txBody>
      </p:sp>
      <p:grpSp>
        <p:nvGrpSpPr>
          <p:cNvPr id="37" name="Group 36">
            <a:extLst>
              <a:ext uri="{FF2B5EF4-FFF2-40B4-BE49-F238E27FC236}">
                <a16:creationId xmlns:a16="http://schemas.microsoft.com/office/drawing/2014/main" id="{A893C0BE-70E8-4E6F-9099-3D1A94505F4D}"/>
              </a:ext>
            </a:extLst>
          </p:cNvPr>
          <p:cNvGrpSpPr/>
          <p:nvPr/>
        </p:nvGrpSpPr>
        <p:grpSpPr>
          <a:xfrm>
            <a:off x="736135" y="2929517"/>
            <a:ext cx="2874065" cy="3278665"/>
            <a:chOff x="723072" y="2063384"/>
            <a:chExt cx="2874065" cy="3278665"/>
          </a:xfrm>
        </p:grpSpPr>
        <p:grpSp>
          <p:nvGrpSpPr>
            <p:cNvPr id="38" name="Group 37">
              <a:extLst>
                <a:ext uri="{FF2B5EF4-FFF2-40B4-BE49-F238E27FC236}">
                  <a16:creationId xmlns:a16="http://schemas.microsoft.com/office/drawing/2014/main" id="{675FF7E9-7E49-46C7-B6D9-5544CF8BDF01}"/>
                </a:ext>
              </a:extLst>
            </p:cNvPr>
            <p:cNvGrpSpPr/>
            <p:nvPr/>
          </p:nvGrpSpPr>
          <p:grpSpPr>
            <a:xfrm>
              <a:off x="723072" y="2063384"/>
              <a:ext cx="2874065" cy="3278665"/>
              <a:chOff x="2577549" y="3576803"/>
              <a:chExt cx="2874065" cy="3278665"/>
            </a:xfrm>
          </p:grpSpPr>
          <p:sp>
            <p:nvSpPr>
              <p:cNvPr id="40" name="TextBox 39">
                <a:extLst>
                  <a:ext uri="{FF2B5EF4-FFF2-40B4-BE49-F238E27FC236}">
                    <a16:creationId xmlns:a16="http://schemas.microsoft.com/office/drawing/2014/main" id="{94A2EAF5-6BDB-4BC7-9665-590C9CFE6B56}"/>
                  </a:ext>
                </a:extLst>
              </p:cNvPr>
              <p:cNvSpPr txBox="1"/>
              <p:nvPr/>
            </p:nvSpPr>
            <p:spPr>
              <a:xfrm>
                <a:off x="3241814" y="3576803"/>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3  0  4</a:t>
                </a:r>
              </a:p>
            </p:txBody>
          </p:sp>
          <p:sp>
            <p:nvSpPr>
              <p:cNvPr id="41" name="TextBox 40">
                <a:extLst>
                  <a:ext uri="{FF2B5EF4-FFF2-40B4-BE49-F238E27FC236}">
                    <a16:creationId xmlns:a16="http://schemas.microsoft.com/office/drawing/2014/main" id="{B6D0BE78-C579-43E8-A7A8-84EC810BE35C}"/>
                  </a:ext>
                </a:extLst>
              </p:cNvPr>
              <p:cNvSpPr txBox="1"/>
              <p:nvPr/>
            </p:nvSpPr>
            <p:spPr>
              <a:xfrm>
                <a:off x="4128052" y="4607801"/>
                <a:ext cx="1045264"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2  1</a:t>
                </a:r>
              </a:p>
            </p:txBody>
          </p:sp>
          <p:cxnSp>
            <p:nvCxnSpPr>
              <p:cNvPr id="42" name="Straight Connector 41">
                <a:extLst>
                  <a:ext uri="{FF2B5EF4-FFF2-40B4-BE49-F238E27FC236}">
                    <a16:creationId xmlns:a16="http://schemas.microsoft.com/office/drawing/2014/main" id="{C542B957-2E85-4FCB-8BEE-4DD3D1D3C386}"/>
                  </a:ext>
                </a:extLst>
              </p:cNvPr>
              <p:cNvCxnSpPr/>
              <p:nvPr/>
            </p:nvCxnSpPr>
            <p:spPr>
              <a:xfrm>
                <a:off x="2577549" y="5391745"/>
                <a:ext cx="2514600"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34EC8FBF-5774-4F4F-9514-3D74D60D7A2D}"/>
                  </a:ext>
                </a:extLst>
              </p:cNvPr>
              <p:cNvCxnSpPr/>
              <p:nvPr/>
            </p:nvCxnSpPr>
            <p:spPr>
              <a:xfrm>
                <a:off x="2577549" y="6855468"/>
                <a:ext cx="2514600" cy="0"/>
              </a:xfrm>
              <a:prstGeom prst="line">
                <a:avLst/>
              </a:prstGeom>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F23FCC05-90D6-4BBA-9C62-9D681379D25A}"/>
                  </a:ext>
                </a:extLst>
              </p:cNvPr>
              <p:cNvSpPr txBox="1"/>
              <p:nvPr/>
            </p:nvSpPr>
            <p:spPr>
              <a:xfrm>
                <a:off x="2667000" y="48006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cxnSp>
          <p:nvCxnSpPr>
            <p:cNvPr id="39" name="Straight Connector 38">
              <a:extLst>
                <a:ext uri="{FF2B5EF4-FFF2-40B4-BE49-F238E27FC236}">
                  <a16:creationId xmlns:a16="http://schemas.microsoft.com/office/drawing/2014/main" id="{531FF46B-DC88-4DF0-84BF-FAB4C837FDFF}"/>
                </a:ext>
              </a:extLst>
            </p:cNvPr>
            <p:cNvCxnSpPr/>
            <p:nvPr/>
          </p:nvCxnSpPr>
          <p:spPr>
            <a:xfrm>
              <a:off x="723072" y="4607617"/>
              <a:ext cx="2516400" cy="0"/>
            </a:xfrm>
            <a:prstGeom prst="line">
              <a:avLst/>
            </a:prstGeom>
          </p:spPr>
          <p:style>
            <a:lnRef idx="2">
              <a:schemeClr val="dk1"/>
            </a:lnRef>
            <a:fillRef idx="0">
              <a:schemeClr val="dk1"/>
            </a:fillRef>
            <a:effectRef idx="1">
              <a:schemeClr val="dk1"/>
            </a:effectRef>
            <a:fontRef idx="minor">
              <a:schemeClr val="tx1"/>
            </a:fontRef>
          </p:style>
        </p:cxnSp>
      </p:grpSp>
      <p:grpSp>
        <p:nvGrpSpPr>
          <p:cNvPr id="45" name="Group 44">
            <a:extLst>
              <a:ext uri="{FF2B5EF4-FFF2-40B4-BE49-F238E27FC236}">
                <a16:creationId xmlns:a16="http://schemas.microsoft.com/office/drawing/2014/main" id="{F448352B-E6FF-49C6-BB31-65139BE09B4B}"/>
              </a:ext>
            </a:extLst>
          </p:cNvPr>
          <p:cNvGrpSpPr/>
          <p:nvPr/>
        </p:nvGrpSpPr>
        <p:grpSpPr>
          <a:xfrm>
            <a:off x="4966061" y="2931582"/>
            <a:ext cx="2438400" cy="3276600"/>
            <a:chOff x="4952998" y="2065449"/>
            <a:chExt cx="2438400" cy="3276600"/>
          </a:xfrm>
        </p:grpSpPr>
        <p:grpSp>
          <p:nvGrpSpPr>
            <p:cNvPr id="46" name="Group 45">
              <a:extLst>
                <a:ext uri="{FF2B5EF4-FFF2-40B4-BE49-F238E27FC236}">
                  <a16:creationId xmlns:a16="http://schemas.microsoft.com/office/drawing/2014/main" id="{1423B1C1-7DD6-4F18-9298-4021CF68CBB8}"/>
                </a:ext>
              </a:extLst>
            </p:cNvPr>
            <p:cNvGrpSpPr/>
            <p:nvPr/>
          </p:nvGrpSpPr>
          <p:grpSpPr>
            <a:xfrm>
              <a:off x="4952998" y="2065449"/>
              <a:ext cx="2438400" cy="3276600"/>
              <a:chOff x="1066800" y="2743200"/>
              <a:chExt cx="2438400" cy="3276600"/>
            </a:xfrm>
          </p:grpSpPr>
          <p:sp>
            <p:nvSpPr>
              <p:cNvPr id="48" name="TextBox 47">
                <a:extLst>
                  <a:ext uri="{FF2B5EF4-FFF2-40B4-BE49-F238E27FC236}">
                    <a16:creationId xmlns:a16="http://schemas.microsoft.com/office/drawing/2014/main" id="{56EA0CBF-7DE0-424A-9C59-569085AC4D37}"/>
                  </a:ext>
                </a:extLst>
              </p:cNvPr>
              <p:cNvSpPr txBox="1"/>
              <p:nvPr/>
            </p:nvSpPr>
            <p:spPr>
              <a:xfrm>
                <a:off x="1295400" y="2743200"/>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4  5</a:t>
                </a:r>
              </a:p>
            </p:txBody>
          </p:sp>
          <p:grpSp>
            <p:nvGrpSpPr>
              <p:cNvPr id="49" name="Group 48">
                <a:extLst>
                  <a:ext uri="{FF2B5EF4-FFF2-40B4-BE49-F238E27FC236}">
                    <a16:creationId xmlns:a16="http://schemas.microsoft.com/office/drawing/2014/main" id="{AE8BDD9F-8A67-4FBF-9FE4-06B8C75B6AA0}"/>
                  </a:ext>
                </a:extLst>
              </p:cNvPr>
              <p:cNvGrpSpPr/>
              <p:nvPr/>
            </p:nvGrpSpPr>
            <p:grpSpPr>
              <a:xfrm>
                <a:off x="1066800" y="3581400"/>
                <a:ext cx="2057400" cy="2438400"/>
                <a:chOff x="1066800" y="3581400"/>
                <a:chExt cx="2057400" cy="2438400"/>
              </a:xfrm>
            </p:grpSpPr>
            <p:sp>
              <p:nvSpPr>
                <p:cNvPr id="50" name="TextBox 49">
                  <a:extLst>
                    <a:ext uri="{FF2B5EF4-FFF2-40B4-BE49-F238E27FC236}">
                      <a16:creationId xmlns:a16="http://schemas.microsoft.com/office/drawing/2014/main" id="{299D0F8E-697E-4F93-A8FC-E4F6C6F0B886}"/>
                    </a:ext>
                  </a:extLst>
                </p:cNvPr>
                <p:cNvSpPr txBox="1"/>
                <p:nvPr/>
              </p:nvSpPr>
              <p:spPr>
                <a:xfrm>
                  <a:off x="1752600" y="3581400"/>
                  <a:ext cx="13716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3  2</a:t>
                  </a:r>
                </a:p>
              </p:txBody>
            </p:sp>
            <p:cxnSp>
              <p:nvCxnSpPr>
                <p:cNvPr id="51" name="Straight Connector 50">
                  <a:extLst>
                    <a:ext uri="{FF2B5EF4-FFF2-40B4-BE49-F238E27FC236}">
                      <a16:creationId xmlns:a16="http://schemas.microsoft.com/office/drawing/2014/main" id="{2A4579C7-C665-4772-A480-0C99B28D18FA}"/>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99DD5345-582B-4A28-B279-F725DA433614}"/>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4EF9CAC9-CE86-481B-BD39-7A5D16FBE08D}"/>
                    </a:ext>
                  </a:extLst>
                </p:cNvPr>
                <p:cNvSpPr txBox="1"/>
                <p:nvPr/>
              </p:nvSpPr>
              <p:spPr>
                <a:xfrm>
                  <a:off x="1066800" y="37338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grpSp>
        <p:cxnSp>
          <p:nvCxnSpPr>
            <p:cNvPr id="47" name="Straight Connector 46">
              <a:extLst>
                <a:ext uri="{FF2B5EF4-FFF2-40B4-BE49-F238E27FC236}">
                  <a16:creationId xmlns:a16="http://schemas.microsoft.com/office/drawing/2014/main" id="{3BCA5020-95B8-49D7-B14F-6C5F90593CA4}"/>
                </a:ext>
              </a:extLst>
            </p:cNvPr>
            <p:cNvCxnSpPr/>
            <p:nvPr/>
          </p:nvCxnSpPr>
          <p:spPr>
            <a:xfrm>
              <a:off x="5029198" y="4607617"/>
              <a:ext cx="1981200" cy="0"/>
            </a:xfrm>
            <a:prstGeom prst="line">
              <a:avLst/>
            </a:prstGeom>
          </p:spPr>
          <p:style>
            <a:lnRef idx="2">
              <a:schemeClr val="dk1"/>
            </a:lnRef>
            <a:fillRef idx="0">
              <a:schemeClr val="dk1"/>
            </a:fillRef>
            <a:effectRef idx="1">
              <a:schemeClr val="dk1"/>
            </a:effectRef>
            <a:fontRef idx="minor">
              <a:schemeClr val="tx1"/>
            </a:fontRef>
          </p:style>
        </p:cxnSp>
      </p:grpSp>
      <p:grpSp>
        <p:nvGrpSpPr>
          <p:cNvPr id="54" name="Group 53">
            <a:extLst>
              <a:ext uri="{FF2B5EF4-FFF2-40B4-BE49-F238E27FC236}">
                <a16:creationId xmlns:a16="http://schemas.microsoft.com/office/drawing/2014/main" id="{995A2FC4-AFB8-4431-B67F-82B4932AD720}"/>
              </a:ext>
            </a:extLst>
          </p:cNvPr>
          <p:cNvGrpSpPr/>
          <p:nvPr/>
        </p:nvGrpSpPr>
        <p:grpSpPr>
          <a:xfrm>
            <a:off x="8673354" y="2931582"/>
            <a:ext cx="2438400" cy="3276600"/>
            <a:chOff x="8660291" y="2065449"/>
            <a:chExt cx="2438400" cy="3276600"/>
          </a:xfrm>
        </p:grpSpPr>
        <p:grpSp>
          <p:nvGrpSpPr>
            <p:cNvPr id="55" name="Group 54">
              <a:extLst>
                <a:ext uri="{FF2B5EF4-FFF2-40B4-BE49-F238E27FC236}">
                  <a16:creationId xmlns:a16="http://schemas.microsoft.com/office/drawing/2014/main" id="{4D0C5F13-9088-4EE9-BDAB-FBA6BEEE551A}"/>
                </a:ext>
              </a:extLst>
            </p:cNvPr>
            <p:cNvGrpSpPr/>
            <p:nvPr/>
          </p:nvGrpSpPr>
          <p:grpSpPr>
            <a:xfrm>
              <a:off x="8660291" y="2065449"/>
              <a:ext cx="2438400" cy="3276600"/>
              <a:chOff x="1066800" y="2743200"/>
              <a:chExt cx="2438400" cy="3276600"/>
            </a:xfrm>
          </p:grpSpPr>
          <p:sp>
            <p:nvSpPr>
              <p:cNvPr id="57" name="TextBox 56">
                <a:extLst>
                  <a:ext uri="{FF2B5EF4-FFF2-40B4-BE49-F238E27FC236}">
                    <a16:creationId xmlns:a16="http://schemas.microsoft.com/office/drawing/2014/main" id="{2D55CA83-BDD3-4747-9678-F806F624217F}"/>
                  </a:ext>
                </a:extLst>
              </p:cNvPr>
              <p:cNvSpPr txBox="1"/>
              <p:nvPr/>
            </p:nvSpPr>
            <p:spPr>
              <a:xfrm>
                <a:off x="1295400" y="2743200"/>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6  2</a:t>
                </a:r>
              </a:p>
            </p:txBody>
          </p:sp>
          <p:grpSp>
            <p:nvGrpSpPr>
              <p:cNvPr id="58" name="Group 57">
                <a:extLst>
                  <a:ext uri="{FF2B5EF4-FFF2-40B4-BE49-F238E27FC236}">
                    <a16:creationId xmlns:a16="http://schemas.microsoft.com/office/drawing/2014/main" id="{8FE908BB-D3CA-4AD1-8588-25492A54EB53}"/>
                  </a:ext>
                </a:extLst>
              </p:cNvPr>
              <p:cNvGrpSpPr/>
              <p:nvPr/>
            </p:nvGrpSpPr>
            <p:grpSpPr>
              <a:xfrm>
                <a:off x="1066800" y="3581400"/>
                <a:ext cx="2057400" cy="2438400"/>
                <a:chOff x="1066800" y="3581400"/>
                <a:chExt cx="2057400" cy="2438400"/>
              </a:xfrm>
            </p:grpSpPr>
            <p:sp>
              <p:nvSpPr>
                <p:cNvPr id="59" name="TextBox 58">
                  <a:extLst>
                    <a:ext uri="{FF2B5EF4-FFF2-40B4-BE49-F238E27FC236}">
                      <a16:creationId xmlns:a16="http://schemas.microsoft.com/office/drawing/2014/main" id="{9BB468A3-4118-48DF-80F8-959F23C43726}"/>
                    </a:ext>
                  </a:extLst>
                </p:cNvPr>
                <p:cNvSpPr txBox="1"/>
                <p:nvPr/>
              </p:nvSpPr>
              <p:spPr>
                <a:xfrm>
                  <a:off x="1752600" y="3581400"/>
                  <a:ext cx="13716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2  3</a:t>
                  </a:r>
                </a:p>
              </p:txBody>
            </p:sp>
            <p:cxnSp>
              <p:nvCxnSpPr>
                <p:cNvPr id="60" name="Straight Connector 59">
                  <a:extLst>
                    <a:ext uri="{FF2B5EF4-FFF2-40B4-BE49-F238E27FC236}">
                      <a16:creationId xmlns:a16="http://schemas.microsoft.com/office/drawing/2014/main" id="{A4B1A0DA-2DD9-4B3C-832E-77F91229765C}"/>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1EA46B03-B0B7-4FA5-8855-F2F93CA5F987}"/>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51DDD1CB-ABA5-4ACD-A92C-E0097C0E0BFA}"/>
                    </a:ext>
                  </a:extLst>
                </p:cNvPr>
                <p:cNvSpPr txBox="1"/>
                <p:nvPr/>
              </p:nvSpPr>
              <p:spPr>
                <a:xfrm>
                  <a:off x="1066800" y="37338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grpSp>
        <p:cxnSp>
          <p:nvCxnSpPr>
            <p:cNvPr id="56" name="Straight Connector 55">
              <a:extLst>
                <a:ext uri="{FF2B5EF4-FFF2-40B4-BE49-F238E27FC236}">
                  <a16:creationId xmlns:a16="http://schemas.microsoft.com/office/drawing/2014/main" id="{A8A01C52-9A8A-49DA-9480-9E6625C27586}"/>
                </a:ext>
              </a:extLst>
            </p:cNvPr>
            <p:cNvCxnSpPr/>
            <p:nvPr/>
          </p:nvCxnSpPr>
          <p:spPr>
            <a:xfrm>
              <a:off x="8736491" y="4607617"/>
              <a:ext cx="1981200"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26154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28" name="TextBox 27">
            <a:extLst>
              <a:ext uri="{FF2B5EF4-FFF2-40B4-BE49-F238E27FC236}">
                <a16:creationId xmlns:a16="http://schemas.microsoft.com/office/drawing/2014/main" id="{3B306358-0D41-42C9-AA23-B102A7D6275D}"/>
              </a:ext>
            </a:extLst>
          </p:cNvPr>
          <p:cNvSpPr txBox="1"/>
          <p:nvPr/>
        </p:nvSpPr>
        <p:spPr>
          <a:xfrm>
            <a:off x="4693917" y="1336855"/>
            <a:ext cx="6612835" cy="523220"/>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How did you do?</a:t>
            </a:r>
            <a:endParaRPr lang="en-GB" sz="2800" dirty="0">
              <a:solidFill>
                <a:srgbClr val="0070C0"/>
              </a:solidFill>
              <a:latin typeface="NTFPreCursivefk" panose="03000400000000000000" pitchFamily="66" charset="0"/>
            </a:endParaRPr>
          </a:p>
        </p:txBody>
      </p:sp>
      <p:grpSp>
        <p:nvGrpSpPr>
          <p:cNvPr id="37" name="Group 36">
            <a:extLst>
              <a:ext uri="{FF2B5EF4-FFF2-40B4-BE49-F238E27FC236}">
                <a16:creationId xmlns:a16="http://schemas.microsoft.com/office/drawing/2014/main" id="{A893C0BE-70E8-4E6F-9099-3D1A94505F4D}"/>
              </a:ext>
            </a:extLst>
          </p:cNvPr>
          <p:cNvGrpSpPr/>
          <p:nvPr/>
        </p:nvGrpSpPr>
        <p:grpSpPr>
          <a:xfrm>
            <a:off x="801449" y="2067369"/>
            <a:ext cx="2874065" cy="3278665"/>
            <a:chOff x="723072" y="2063384"/>
            <a:chExt cx="2874065" cy="3278665"/>
          </a:xfrm>
        </p:grpSpPr>
        <p:grpSp>
          <p:nvGrpSpPr>
            <p:cNvPr id="38" name="Group 37">
              <a:extLst>
                <a:ext uri="{FF2B5EF4-FFF2-40B4-BE49-F238E27FC236}">
                  <a16:creationId xmlns:a16="http://schemas.microsoft.com/office/drawing/2014/main" id="{675FF7E9-7E49-46C7-B6D9-5544CF8BDF01}"/>
                </a:ext>
              </a:extLst>
            </p:cNvPr>
            <p:cNvGrpSpPr/>
            <p:nvPr/>
          </p:nvGrpSpPr>
          <p:grpSpPr>
            <a:xfrm>
              <a:off x="723072" y="2063384"/>
              <a:ext cx="2874065" cy="3278665"/>
              <a:chOff x="2577549" y="3576803"/>
              <a:chExt cx="2874065" cy="3278665"/>
            </a:xfrm>
          </p:grpSpPr>
          <p:sp>
            <p:nvSpPr>
              <p:cNvPr id="40" name="TextBox 39">
                <a:extLst>
                  <a:ext uri="{FF2B5EF4-FFF2-40B4-BE49-F238E27FC236}">
                    <a16:creationId xmlns:a16="http://schemas.microsoft.com/office/drawing/2014/main" id="{94A2EAF5-6BDB-4BC7-9665-590C9CFE6B56}"/>
                  </a:ext>
                </a:extLst>
              </p:cNvPr>
              <p:cNvSpPr txBox="1"/>
              <p:nvPr/>
            </p:nvSpPr>
            <p:spPr>
              <a:xfrm>
                <a:off x="3241814" y="3576803"/>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3  0  4</a:t>
                </a:r>
              </a:p>
            </p:txBody>
          </p:sp>
          <p:sp>
            <p:nvSpPr>
              <p:cNvPr id="41" name="TextBox 40">
                <a:extLst>
                  <a:ext uri="{FF2B5EF4-FFF2-40B4-BE49-F238E27FC236}">
                    <a16:creationId xmlns:a16="http://schemas.microsoft.com/office/drawing/2014/main" id="{B6D0BE78-C579-43E8-A7A8-84EC810BE35C}"/>
                  </a:ext>
                </a:extLst>
              </p:cNvPr>
              <p:cNvSpPr txBox="1"/>
              <p:nvPr/>
            </p:nvSpPr>
            <p:spPr>
              <a:xfrm>
                <a:off x="4128052" y="4607801"/>
                <a:ext cx="1045264"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2  1</a:t>
                </a:r>
              </a:p>
            </p:txBody>
          </p:sp>
          <p:cxnSp>
            <p:nvCxnSpPr>
              <p:cNvPr id="42" name="Straight Connector 41">
                <a:extLst>
                  <a:ext uri="{FF2B5EF4-FFF2-40B4-BE49-F238E27FC236}">
                    <a16:creationId xmlns:a16="http://schemas.microsoft.com/office/drawing/2014/main" id="{C542B957-2E85-4FCB-8BEE-4DD3D1D3C386}"/>
                  </a:ext>
                </a:extLst>
              </p:cNvPr>
              <p:cNvCxnSpPr/>
              <p:nvPr/>
            </p:nvCxnSpPr>
            <p:spPr>
              <a:xfrm>
                <a:off x="2577549" y="5391745"/>
                <a:ext cx="2514600" cy="0"/>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34EC8FBF-5774-4F4F-9514-3D74D60D7A2D}"/>
                  </a:ext>
                </a:extLst>
              </p:cNvPr>
              <p:cNvCxnSpPr/>
              <p:nvPr/>
            </p:nvCxnSpPr>
            <p:spPr>
              <a:xfrm>
                <a:off x="2577549" y="6855468"/>
                <a:ext cx="2514600" cy="0"/>
              </a:xfrm>
              <a:prstGeom prst="line">
                <a:avLst/>
              </a:prstGeom>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F23FCC05-90D6-4BBA-9C62-9D681379D25A}"/>
                  </a:ext>
                </a:extLst>
              </p:cNvPr>
              <p:cNvSpPr txBox="1"/>
              <p:nvPr/>
            </p:nvSpPr>
            <p:spPr>
              <a:xfrm>
                <a:off x="2667000" y="48006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cxnSp>
          <p:nvCxnSpPr>
            <p:cNvPr id="39" name="Straight Connector 38">
              <a:extLst>
                <a:ext uri="{FF2B5EF4-FFF2-40B4-BE49-F238E27FC236}">
                  <a16:creationId xmlns:a16="http://schemas.microsoft.com/office/drawing/2014/main" id="{531FF46B-DC88-4DF0-84BF-FAB4C837FDFF}"/>
                </a:ext>
              </a:extLst>
            </p:cNvPr>
            <p:cNvCxnSpPr/>
            <p:nvPr/>
          </p:nvCxnSpPr>
          <p:spPr>
            <a:xfrm>
              <a:off x="723072" y="4607617"/>
              <a:ext cx="2516400" cy="0"/>
            </a:xfrm>
            <a:prstGeom prst="line">
              <a:avLst/>
            </a:prstGeom>
          </p:spPr>
          <p:style>
            <a:lnRef idx="2">
              <a:schemeClr val="dk1"/>
            </a:lnRef>
            <a:fillRef idx="0">
              <a:schemeClr val="dk1"/>
            </a:fillRef>
            <a:effectRef idx="1">
              <a:schemeClr val="dk1"/>
            </a:effectRef>
            <a:fontRef idx="minor">
              <a:schemeClr val="tx1"/>
            </a:fontRef>
          </p:style>
        </p:cxnSp>
      </p:grpSp>
      <p:grpSp>
        <p:nvGrpSpPr>
          <p:cNvPr id="45" name="Group 44">
            <a:extLst>
              <a:ext uri="{FF2B5EF4-FFF2-40B4-BE49-F238E27FC236}">
                <a16:creationId xmlns:a16="http://schemas.microsoft.com/office/drawing/2014/main" id="{F448352B-E6FF-49C6-BB31-65139BE09B4B}"/>
              </a:ext>
            </a:extLst>
          </p:cNvPr>
          <p:cNvGrpSpPr/>
          <p:nvPr/>
        </p:nvGrpSpPr>
        <p:grpSpPr>
          <a:xfrm>
            <a:off x="5031375" y="2069434"/>
            <a:ext cx="2438400" cy="3276600"/>
            <a:chOff x="4952998" y="2065449"/>
            <a:chExt cx="2438400" cy="3276600"/>
          </a:xfrm>
        </p:grpSpPr>
        <p:grpSp>
          <p:nvGrpSpPr>
            <p:cNvPr id="46" name="Group 45">
              <a:extLst>
                <a:ext uri="{FF2B5EF4-FFF2-40B4-BE49-F238E27FC236}">
                  <a16:creationId xmlns:a16="http://schemas.microsoft.com/office/drawing/2014/main" id="{1423B1C1-7DD6-4F18-9298-4021CF68CBB8}"/>
                </a:ext>
              </a:extLst>
            </p:cNvPr>
            <p:cNvGrpSpPr/>
            <p:nvPr/>
          </p:nvGrpSpPr>
          <p:grpSpPr>
            <a:xfrm>
              <a:off x="4952998" y="2065449"/>
              <a:ext cx="2438400" cy="3276600"/>
              <a:chOff x="1066800" y="2743200"/>
              <a:chExt cx="2438400" cy="3276600"/>
            </a:xfrm>
          </p:grpSpPr>
          <p:sp>
            <p:nvSpPr>
              <p:cNvPr id="48" name="TextBox 47">
                <a:extLst>
                  <a:ext uri="{FF2B5EF4-FFF2-40B4-BE49-F238E27FC236}">
                    <a16:creationId xmlns:a16="http://schemas.microsoft.com/office/drawing/2014/main" id="{56EA0CBF-7DE0-424A-9C59-569085AC4D37}"/>
                  </a:ext>
                </a:extLst>
              </p:cNvPr>
              <p:cNvSpPr txBox="1"/>
              <p:nvPr/>
            </p:nvSpPr>
            <p:spPr>
              <a:xfrm>
                <a:off x="1295400" y="2743200"/>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4  5</a:t>
                </a:r>
              </a:p>
            </p:txBody>
          </p:sp>
          <p:grpSp>
            <p:nvGrpSpPr>
              <p:cNvPr id="49" name="Group 48">
                <a:extLst>
                  <a:ext uri="{FF2B5EF4-FFF2-40B4-BE49-F238E27FC236}">
                    <a16:creationId xmlns:a16="http://schemas.microsoft.com/office/drawing/2014/main" id="{AE8BDD9F-8A67-4FBF-9FE4-06B8C75B6AA0}"/>
                  </a:ext>
                </a:extLst>
              </p:cNvPr>
              <p:cNvGrpSpPr/>
              <p:nvPr/>
            </p:nvGrpSpPr>
            <p:grpSpPr>
              <a:xfrm>
                <a:off x="1066800" y="3581400"/>
                <a:ext cx="2057400" cy="2438400"/>
                <a:chOff x="1066800" y="3581400"/>
                <a:chExt cx="2057400" cy="2438400"/>
              </a:xfrm>
            </p:grpSpPr>
            <p:sp>
              <p:nvSpPr>
                <p:cNvPr id="50" name="TextBox 49">
                  <a:extLst>
                    <a:ext uri="{FF2B5EF4-FFF2-40B4-BE49-F238E27FC236}">
                      <a16:creationId xmlns:a16="http://schemas.microsoft.com/office/drawing/2014/main" id="{299D0F8E-697E-4F93-A8FC-E4F6C6F0B886}"/>
                    </a:ext>
                  </a:extLst>
                </p:cNvPr>
                <p:cNvSpPr txBox="1"/>
                <p:nvPr/>
              </p:nvSpPr>
              <p:spPr>
                <a:xfrm>
                  <a:off x="1752600" y="3581400"/>
                  <a:ext cx="13716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3  2</a:t>
                  </a:r>
                </a:p>
              </p:txBody>
            </p:sp>
            <p:cxnSp>
              <p:nvCxnSpPr>
                <p:cNvPr id="51" name="Straight Connector 50">
                  <a:extLst>
                    <a:ext uri="{FF2B5EF4-FFF2-40B4-BE49-F238E27FC236}">
                      <a16:creationId xmlns:a16="http://schemas.microsoft.com/office/drawing/2014/main" id="{2A4579C7-C665-4772-A480-0C99B28D18FA}"/>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99DD5345-582B-4A28-B279-F725DA433614}"/>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53" name="TextBox 52">
                  <a:extLst>
                    <a:ext uri="{FF2B5EF4-FFF2-40B4-BE49-F238E27FC236}">
                      <a16:creationId xmlns:a16="http://schemas.microsoft.com/office/drawing/2014/main" id="{4EF9CAC9-CE86-481B-BD39-7A5D16FBE08D}"/>
                    </a:ext>
                  </a:extLst>
                </p:cNvPr>
                <p:cNvSpPr txBox="1"/>
                <p:nvPr/>
              </p:nvSpPr>
              <p:spPr>
                <a:xfrm>
                  <a:off x="1066800" y="37338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grpSp>
        <p:cxnSp>
          <p:nvCxnSpPr>
            <p:cNvPr id="47" name="Straight Connector 46">
              <a:extLst>
                <a:ext uri="{FF2B5EF4-FFF2-40B4-BE49-F238E27FC236}">
                  <a16:creationId xmlns:a16="http://schemas.microsoft.com/office/drawing/2014/main" id="{3BCA5020-95B8-49D7-B14F-6C5F90593CA4}"/>
                </a:ext>
              </a:extLst>
            </p:cNvPr>
            <p:cNvCxnSpPr/>
            <p:nvPr/>
          </p:nvCxnSpPr>
          <p:spPr>
            <a:xfrm>
              <a:off x="5029198" y="4607617"/>
              <a:ext cx="1981200" cy="0"/>
            </a:xfrm>
            <a:prstGeom prst="line">
              <a:avLst/>
            </a:prstGeom>
          </p:spPr>
          <p:style>
            <a:lnRef idx="2">
              <a:schemeClr val="dk1"/>
            </a:lnRef>
            <a:fillRef idx="0">
              <a:schemeClr val="dk1"/>
            </a:fillRef>
            <a:effectRef idx="1">
              <a:schemeClr val="dk1"/>
            </a:effectRef>
            <a:fontRef idx="minor">
              <a:schemeClr val="tx1"/>
            </a:fontRef>
          </p:style>
        </p:cxnSp>
      </p:grpSp>
      <p:grpSp>
        <p:nvGrpSpPr>
          <p:cNvPr id="54" name="Group 53">
            <a:extLst>
              <a:ext uri="{FF2B5EF4-FFF2-40B4-BE49-F238E27FC236}">
                <a16:creationId xmlns:a16="http://schemas.microsoft.com/office/drawing/2014/main" id="{995A2FC4-AFB8-4431-B67F-82B4932AD720}"/>
              </a:ext>
            </a:extLst>
          </p:cNvPr>
          <p:cNvGrpSpPr/>
          <p:nvPr/>
        </p:nvGrpSpPr>
        <p:grpSpPr>
          <a:xfrm>
            <a:off x="8738668" y="2069434"/>
            <a:ext cx="2438400" cy="3276600"/>
            <a:chOff x="8660291" y="2065449"/>
            <a:chExt cx="2438400" cy="3276600"/>
          </a:xfrm>
        </p:grpSpPr>
        <p:grpSp>
          <p:nvGrpSpPr>
            <p:cNvPr id="55" name="Group 54">
              <a:extLst>
                <a:ext uri="{FF2B5EF4-FFF2-40B4-BE49-F238E27FC236}">
                  <a16:creationId xmlns:a16="http://schemas.microsoft.com/office/drawing/2014/main" id="{4D0C5F13-9088-4EE9-BDAB-FBA6BEEE551A}"/>
                </a:ext>
              </a:extLst>
            </p:cNvPr>
            <p:cNvGrpSpPr/>
            <p:nvPr/>
          </p:nvGrpSpPr>
          <p:grpSpPr>
            <a:xfrm>
              <a:off x="8660291" y="2065449"/>
              <a:ext cx="2438400" cy="3276600"/>
              <a:chOff x="1066800" y="2743200"/>
              <a:chExt cx="2438400" cy="3276600"/>
            </a:xfrm>
          </p:grpSpPr>
          <p:sp>
            <p:nvSpPr>
              <p:cNvPr id="57" name="TextBox 56">
                <a:extLst>
                  <a:ext uri="{FF2B5EF4-FFF2-40B4-BE49-F238E27FC236}">
                    <a16:creationId xmlns:a16="http://schemas.microsoft.com/office/drawing/2014/main" id="{2D55CA83-BDD3-4747-9678-F806F624217F}"/>
                  </a:ext>
                </a:extLst>
              </p:cNvPr>
              <p:cNvSpPr txBox="1"/>
              <p:nvPr/>
            </p:nvSpPr>
            <p:spPr>
              <a:xfrm>
                <a:off x="1295400" y="2743200"/>
                <a:ext cx="22098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6  2</a:t>
                </a:r>
              </a:p>
            </p:txBody>
          </p:sp>
          <p:grpSp>
            <p:nvGrpSpPr>
              <p:cNvPr id="58" name="Group 57">
                <a:extLst>
                  <a:ext uri="{FF2B5EF4-FFF2-40B4-BE49-F238E27FC236}">
                    <a16:creationId xmlns:a16="http://schemas.microsoft.com/office/drawing/2014/main" id="{8FE908BB-D3CA-4AD1-8588-25492A54EB53}"/>
                  </a:ext>
                </a:extLst>
              </p:cNvPr>
              <p:cNvGrpSpPr/>
              <p:nvPr/>
            </p:nvGrpSpPr>
            <p:grpSpPr>
              <a:xfrm>
                <a:off x="1066800" y="3581400"/>
                <a:ext cx="2057400" cy="2438400"/>
                <a:chOff x="1066800" y="3581400"/>
                <a:chExt cx="2057400" cy="2438400"/>
              </a:xfrm>
            </p:grpSpPr>
            <p:sp>
              <p:nvSpPr>
                <p:cNvPr id="59" name="TextBox 58">
                  <a:extLst>
                    <a:ext uri="{FF2B5EF4-FFF2-40B4-BE49-F238E27FC236}">
                      <a16:creationId xmlns:a16="http://schemas.microsoft.com/office/drawing/2014/main" id="{9BB468A3-4118-48DF-80F8-959F23C43726}"/>
                    </a:ext>
                  </a:extLst>
                </p:cNvPr>
                <p:cNvSpPr txBox="1"/>
                <p:nvPr/>
              </p:nvSpPr>
              <p:spPr>
                <a:xfrm>
                  <a:off x="1752600" y="3581400"/>
                  <a:ext cx="1371600" cy="769441"/>
                </a:xfrm>
                <a:prstGeom prst="rect">
                  <a:avLst/>
                </a:prstGeom>
                <a:noFill/>
              </p:spPr>
              <p:txBody>
                <a:bodyPr wrap="square" rtlCol="0">
                  <a:spAutoFit/>
                </a:bodyPr>
                <a:lstStyle/>
                <a:p>
                  <a:pPr algn="ctr"/>
                  <a:r>
                    <a:rPr lang="en-GB" sz="4400" dirty="0">
                      <a:solidFill>
                        <a:srgbClr val="00B050"/>
                      </a:solidFill>
                      <a:latin typeface="NTFPreCursivef" panose="03000400000000000000" pitchFamily="66" charset="0"/>
                      <a:cs typeface="Jarman"/>
                    </a:rPr>
                    <a:t>2  3</a:t>
                  </a:r>
                </a:p>
              </p:txBody>
            </p:sp>
            <p:cxnSp>
              <p:nvCxnSpPr>
                <p:cNvPr id="60" name="Straight Connector 59">
                  <a:extLst>
                    <a:ext uri="{FF2B5EF4-FFF2-40B4-BE49-F238E27FC236}">
                      <a16:creationId xmlns:a16="http://schemas.microsoft.com/office/drawing/2014/main" id="{A4B1A0DA-2DD9-4B3C-832E-77F91229765C}"/>
                    </a:ext>
                  </a:extLst>
                </p:cNvPr>
                <p:cNvCxnSpPr/>
                <p:nvPr/>
              </p:nvCxnSpPr>
              <p:spPr>
                <a:xfrm>
                  <a:off x="1143000" y="4572000"/>
                  <a:ext cx="1981200" cy="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1EA46B03-B0B7-4FA5-8855-F2F93CA5F987}"/>
                    </a:ext>
                  </a:extLst>
                </p:cNvPr>
                <p:cNvCxnSpPr/>
                <p:nvPr/>
              </p:nvCxnSpPr>
              <p:spPr>
                <a:xfrm>
                  <a:off x="1143000" y="6019800"/>
                  <a:ext cx="1981200" cy="0"/>
                </a:xfrm>
                <a:prstGeom prst="line">
                  <a:avLst/>
                </a:prstGeom>
              </p:spPr>
              <p:style>
                <a:lnRef idx="2">
                  <a:schemeClr val="dk1"/>
                </a:lnRef>
                <a:fillRef idx="0">
                  <a:schemeClr val="dk1"/>
                </a:fillRef>
                <a:effectRef idx="1">
                  <a:schemeClr val="dk1"/>
                </a:effectRef>
                <a:fontRef idx="minor">
                  <a:schemeClr val="tx1"/>
                </a:fontRef>
              </p:style>
            </p:cxnSp>
            <p:sp>
              <p:nvSpPr>
                <p:cNvPr id="62" name="TextBox 61">
                  <a:extLst>
                    <a:ext uri="{FF2B5EF4-FFF2-40B4-BE49-F238E27FC236}">
                      <a16:creationId xmlns:a16="http://schemas.microsoft.com/office/drawing/2014/main" id="{51DDD1CB-ABA5-4ACD-A92C-E0097C0E0BFA}"/>
                    </a:ext>
                  </a:extLst>
                </p:cNvPr>
                <p:cNvSpPr txBox="1"/>
                <p:nvPr/>
              </p:nvSpPr>
              <p:spPr>
                <a:xfrm>
                  <a:off x="1066800" y="3733800"/>
                  <a:ext cx="762000" cy="523220"/>
                </a:xfrm>
                <a:prstGeom prst="rect">
                  <a:avLst/>
                </a:prstGeom>
                <a:noFill/>
              </p:spPr>
              <p:txBody>
                <a:bodyPr wrap="square" rtlCol="0">
                  <a:spAutoFit/>
                </a:bodyPr>
                <a:lstStyle/>
                <a:p>
                  <a:r>
                    <a:rPr lang="en-GB" sz="2800" dirty="0">
                      <a:solidFill>
                        <a:srgbClr val="00B050"/>
                      </a:solidFill>
                      <a:latin typeface="NTFPreCursivef" panose="03000400000000000000" pitchFamily="66" charset="0"/>
                      <a:cs typeface="Jarman"/>
                    </a:rPr>
                    <a:t>X</a:t>
                  </a:r>
                </a:p>
              </p:txBody>
            </p:sp>
          </p:grpSp>
        </p:grpSp>
        <p:cxnSp>
          <p:nvCxnSpPr>
            <p:cNvPr id="56" name="Straight Connector 55">
              <a:extLst>
                <a:ext uri="{FF2B5EF4-FFF2-40B4-BE49-F238E27FC236}">
                  <a16:creationId xmlns:a16="http://schemas.microsoft.com/office/drawing/2014/main" id="{A8A01C52-9A8A-49DA-9480-9E6625C27586}"/>
                </a:ext>
              </a:extLst>
            </p:cNvPr>
            <p:cNvCxnSpPr/>
            <p:nvPr/>
          </p:nvCxnSpPr>
          <p:spPr>
            <a:xfrm>
              <a:off x="8736491" y="4607617"/>
              <a:ext cx="1981200" cy="0"/>
            </a:xfrm>
            <a:prstGeom prst="line">
              <a:avLst/>
            </a:prstGeom>
          </p:spPr>
          <p:style>
            <a:lnRef idx="2">
              <a:schemeClr val="dk1"/>
            </a:lnRef>
            <a:fillRef idx="0">
              <a:schemeClr val="dk1"/>
            </a:fillRef>
            <a:effectRef idx="1">
              <a:schemeClr val="dk1"/>
            </a:effectRef>
            <a:fontRef idx="minor">
              <a:schemeClr val="tx1"/>
            </a:fontRef>
          </p:style>
        </p:cxnSp>
      </p:grpSp>
      <p:sp>
        <p:nvSpPr>
          <p:cNvPr id="31" name="TextBox 30">
            <a:extLst>
              <a:ext uri="{FF2B5EF4-FFF2-40B4-BE49-F238E27FC236}">
                <a16:creationId xmlns:a16="http://schemas.microsoft.com/office/drawing/2014/main" id="{B6D0BE78-C579-43E8-A7A8-84EC810BE35C}"/>
              </a:ext>
            </a:extLst>
          </p:cNvPr>
          <p:cNvSpPr txBox="1"/>
          <p:nvPr/>
        </p:nvSpPr>
        <p:spPr>
          <a:xfrm>
            <a:off x="2561086" y="4639802"/>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33" name="TextBox 32">
            <a:extLst>
              <a:ext uri="{FF2B5EF4-FFF2-40B4-BE49-F238E27FC236}">
                <a16:creationId xmlns:a16="http://schemas.microsoft.com/office/drawing/2014/main" id="{B6D0BE78-C579-43E8-A7A8-84EC810BE35C}"/>
              </a:ext>
            </a:extLst>
          </p:cNvPr>
          <p:cNvSpPr txBox="1"/>
          <p:nvPr/>
        </p:nvSpPr>
        <p:spPr>
          <a:xfrm>
            <a:off x="9958131" y="4640114"/>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35" name="TextBox 34">
            <a:extLst>
              <a:ext uri="{FF2B5EF4-FFF2-40B4-BE49-F238E27FC236}">
                <a16:creationId xmlns:a16="http://schemas.microsoft.com/office/drawing/2014/main" id="{B6D0BE78-C579-43E8-A7A8-84EC810BE35C}"/>
              </a:ext>
            </a:extLst>
          </p:cNvPr>
          <p:cNvSpPr txBox="1"/>
          <p:nvPr/>
        </p:nvSpPr>
        <p:spPr>
          <a:xfrm>
            <a:off x="9958131" y="3926746"/>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6</a:t>
            </a:r>
            <a:endParaRPr lang="en-GB" sz="4400" dirty="0">
              <a:solidFill>
                <a:srgbClr val="FF00FF"/>
              </a:solidFill>
              <a:latin typeface="NTFPreCursivef" panose="03000400000000000000" pitchFamily="66" charset="0"/>
              <a:cs typeface="Jarman"/>
            </a:endParaRPr>
          </a:p>
        </p:txBody>
      </p:sp>
      <p:sp>
        <p:nvSpPr>
          <p:cNvPr id="36" name="TextBox 35">
            <a:extLst>
              <a:ext uri="{FF2B5EF4-FFF2-40B4-BE49-F238E27FC236}">
                <a16:creationId xmlns:a16="http://schemas.microsoft.com/office/drawing/2014/main" id="{B6D0BE78-C579-43E8-A7A8-84EC810BE35C}"/>
              </a:ext>
            </a:extLst>
          </p:cNvPr>
          <p:cNvSpPr txBox="1"/>
          <p:nvPr/>
        </p:nvSpPr>
        <p:spPr>
          <a:xfrm>
            <a:off x="9266724" y="3904453"/>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8</a:t>
            </a:r>
            <a:endParaRPr lang="en-GB" sz="4400" dirty="0">
              <a:solidFill>
                <a:srgbClr val="FF00FF"/>
              </a:solidFill>
              <a:latin typeface="NTFPreCursivef" panose="03000400000000000000" pitchFamily="66" charset="0"/>
              <a:cs typeface="Jarman"/>
            </a:endParaRPr>
          </a:p>
        </p:txBody>
      </p:sp>
      <p:sp>
        <p:nvSpPr>
          <p:cNvPr id="63" name="TextBox 62">
            <a:extLst>
              <a:ext uri="{FF2B5EF4-FFF2-40B4-BE49-F238E27FC236}">
                <a16:creationId xmlns:a16="http://schemas.microsoft.com/office/drawing/2014/main" id="{B6D0BE78-C579-43E8-A7A8-84EC810BE35C}"/>
              </a:ext>
            </a:extLst>
          </p:cNvPr>
          <p:cNvSpPr txBox="1"/>
          <p:nvPr/>
        </p:nvSpPr>
        <p:spPr>
          <a:xfrm>
            <a:off x="8671543" y="3915599"/>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1</a:t>
            </a:r>
            <a:endParaRPr lang="en-GB" sz="4400" dirty="0">
              <a:solidFill>
                <a:srgbClr val="FF00FF"/>
              </a:solidFill>
              <a:latin typeface="NTFPreCursivef" panose="03000400000000000000" pitchFamily="66" charset="0"/>
              <a:cs typeface="Jarman"/>
            </a:endParaRPr>
          </a:p>
        </p:txBody>
      </p:sp>
      <p:sp>
        <p:nvSpPr>
          <p:cNvPr id="64" name="TextBox 63">
            <a:extLst>
              <a:ext uri="{FF2B5EF4-FFF2-40B4-BE49-F238E27FC236}">
                <a16:creationId xmlns:a16="http://schemas.microsoft.com/office/drawing/2014/main" id="{B6D0BE78-C579-43E8-A7A8-84EC810BE35C}"/>
              </a:ext>
            </a:extLst>
          </p:cNvPr>
          <p:cNvSpPr txBox="1"/>
          <p:nvPr/>
        </p:nvSpPr>
        <p:spPr>
          <a:xfrm>
            <a:off x="9370388" y="4636390"/>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4</a:t>
            </a:r>
            <a:endParaRPr lang="en-GB" sz="4400" dirty="0">
              <a:solidFill>
                <a:srgbClr val="FF00FF"/>
              </a:solidFill>
              <a:latin typeface="NTFPreCursivef" panose="03000400000000000000" pitchFamily="66" charset="0"/>
              <a:cs typeface="Jarman"/>
            </a:endParaRPr>
          </a:p>
        </p:txBody>
      </p:sp>
      <p:sp>
        <p:nvSpPr>
          <p:cNvPr id="65" name="TextBox 64">
            <a:extLst>
              <a:ext uri="{FF2B5EF4-FFF2-40B4-BE49-F238E27FC236}">
                <a16:creationId xmlns:a16="http://schemas.microsoft.com/office/drawing/2014/main" id="{B6D0BE78-C579-43E8-A7A8-84EC810BE35C}"/>
              </a:ext>
            </a:extLst>
          </p:cNvPr>
          <p:cNvSpPr txBox="1"/>
          <p:nvPr/>
        </p:nvSpPr>
        <p:spPr>
          <a:xfrm>
            <a:off x="8744092" y="4636390"/>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2</a:t>
            </a:r>
            <a:endParaRPr lang="en-GB" sz="4400" dirty="0">
              <a:solidFill>
                <a:srgbClr val="FF00FF"/>
              </a:solidFill>
              <a:latin typeface="NTFPreCursivef" panose="03000400000000000000" pitchFamily="66" charset="0"/>
              <a:cs typeface="Jarman"/>
            </a:endParaRPr>
          </a:p>
        </p:txBody>
      </p:sp>
      <p:sp>
        <p:nvSpPr>
          <p:cNvPr id="66" name="TextBox 65">
            <a:extLst>
              <a:ext uri="{FF2B5EF4-FFF2-40B4-BE49-F238E27FC236}">
                <a16:creationId xmlns:a16="http://schemas.microsoft.com/office/drawing/2014/main" id="{B6D0BE78-C579-43E8-A7A8-84EC810BE35C}"/>
              </a:ext>
            </a:extLst>
          </p:cNvPr>
          <p:cNvSpPr txBox="1"/>
          <p:nvPr/>
        </p:nvSpPr>
        <p:spPr>
          <a:xfrm>
            <a:off x="8125531" y="4647742"/>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1</a:t>
            </a:r>
            <a:endParaRPr lang="en-GB" sz="4400" dirty="0">
              <a:solidFill>
                <a:srgbClr val="FF00FF"/>
              </a:solidFill>
              <a:latin typeface="NTFPreCursivef" panose="03000400000000000000" pitchFamily="66" charset="0"/>
              <a:cs typeface="Jarman"/>
            </a:endParaRPr>
          </a:p>
        </p:txBody>
      </p:sp>
      <p:sp>
        <p:nvSpPr>
          <p:cNvPr id="67" name="TextBox 66">
            <a:extLst>
              <a:ext uri="{FF2B5EF4-FFF2-40B4-BE49-F238E27FC236}">
                <a16:creationId xmlns:a16="http://schemas.microsoft.com/office/drawing/2014/main" id="{B6D0BE78-C579-43E8-A7A8-84EC810BE35C}"/>
              </a:ext>
            </a:extLst>
          </p:cNvPr>
          <p:cNvSpPr txBox="1"/>
          <p:nvPr/>
        </p:nvSpPr>
        <p:spPr>
          <a:xfrm>
            <a:off x="8312585" y="5506587"/>
            <a:ext cx="2808444" cy="769441"/>
          </a:xfrm>
          <a:prstGeom prst="rect">
            <a:avLst/>
          </a:prstGeom>
          <a:noFill/>
        </p:spPr>
        <p:txBody>
          <a:bodyPr wrap="square" rtlCol="0">
            <a:spAutoFit/>
          </a:bodyPr>
          <a:lstStyle/>
          <a:p>
            <a:pPr algn="ctr"/>
            <a:r>
              <a:rPr lang="en-GB" sz="4400" dirty="0" smtClean="0">
                <a:solidFill>
                  <a:srgbClr val="00B0F0"/>
                </a:solidFill>
                <a:latin typeface="NTFPreCursivef" panose="03000400000000000000" pitchFamily="66" charset="0"/>
                <a:cs typeface="Jarman"/>
              </a:rPr>
              <a:t>1  4  2  6</a:t>
            </a:r>
            <a:endParaRPr lang="en-GB" sz="4400" dirty="0">
              <a:solidFill>
                <a:srgbClr val="00B0F0"/>
              </a:solidFill>
              <a:latin typeface="NTFPreCursivef" panose="03000400000000000000" pitchFamily="66" charset="0"/>
              <a:cs typeface="Jarman"/>
            </a:endParaRPr>
          </a:p>
        </p:txBody>
      </p:sp>
      <p:sp>
        <p:nvSpPr>
          <p:cNvPr id="68" name="TextBox 67">
            <a:extLst>
              <a:ext uri="{FF2B5EF4-FFF2-40B4-BE49-F238E27FC236}">
                <a16:creationId xmlns:a16="http://schemas.microsoft.com/office/drawing/2014/main" id="{B6D0BE78-C579-43E8-A7A8-84EC810BE35C}"/>
              </a:ext>
            </a:extLst>
          </p:cNvPr>
          <p:cNvSpPr txBox="1"/>
          <p:nvPr/>
        </p:nvSpPr>
        <p:spPr>
          <a:xfrm>
            <a:off x="8769560" y="5307606"/>
            <a:ext cx="1045264" cy="369332"/>
          </a:xfrm>
          <a:prstGeom prst="rect">
            <a:avLst/>
          </a:prstGeom>
          <a:noFill/>
        </p:spPr>
        <p:txBody>
          <a:bodyPr wrap="square" rtlCol="0">
            <a:spAutoFit/>
          </a:bodyPr>
          <a:lstStyle/>
          <a:p>
            <a:pPr algn="ctr"/>
            <a:r>
              <a:rPr lang="en-GB" dirty="0" smtClean="0">
                <a:solidFill>
                  <a:srgbClr val="FF0000"/>
                </a:solidFill>
                <a:latin typeface="NTFPreCursivef" panose="03000400000000000000" pitchFamily="66" charset="0"/>
                <a:cs typeface="Jarman"/>
              </a:rPr>
              <a:t>1</a:t>
            </a:r>
            <a:endParaRPr lang="en-GB" dirty="0">
              <a:solidFill>
                <a:srgbClr val="FF0000"/>
              </a:solidFill>
              <a:latin typeface="NTFPreCursivef" panose="03000400000000000000" pitchFamily="66" charset="0"/>
              <a:cs typeface="Jarman"/>
            </a:endParaRPr>
          </a:p>
        </p:txBody>
      </p:sp>
      <p:sp>
        <p:nvSpPr>
          <p:cNvPr id="69" name="TextBox 68">
            <a:extLst>
              <a:ext uri="{FF2B5EF4-FFF2-40B4-BE49-F238E27FC236}">
                <a16:creationId xmlns:a16="http://schemas.microsoft.com/office/drawing/2014/main" id="{B6D0BE78-C579-43E8-A7A8-84EC810BE35C}"/>
              </a:ext>
            </a:extLst>
          </p:cNvPr>
          <p:cNvSpPr txBox="1"/>
          <p:nvPr/>
        </p:nvSpPr>
        <p:spPr>
          <a:xfrm>
            <a:off x="1895472" y="4656739"/>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8</a:t>
            </a:r>
            <a:endParaRPr lang="en-GB" sz="4400" dirty="0">
              <a:solidFill>
                <a:srgbClr val="FF00FF"/>
              </a:solidFill>
              <a:latin typeface="NTFPreCursivef" panose="03000400000000000000" pitchFamily="66" charset="0"/>
              <a:cs typeface="Jarman"/>
            </a:endParaRPr>
          </a:p>
        </p:txBody>
      </p:sp>
      <p:sp>
        <p:nvSpPr>
          <p:cNvPr id="70" name="TextBox 69">
            <a:extLst>
              <a:ext uri="{FF2B5EF4-FFF2-40B4-BE49-F238E27FC236}">
                <a16:creationId xmlns:a16="http://schemas.microsoft.com/office/drawing/2014/main" id="{B6D0BE78-C579-43E8-A7A8-84EC810BE35C}"/>
              </a:ext>
            </a:extLst>
          </p:cNvPr>
          <p:cNvSpPr txBox="1"/>
          <p:nvPr/>
        </p:nvSpPr>
        <p:spPr>
          <a:xfrm>
            <a:off x="2587774" y="3887299"/>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4</a:t>
            </a:r>
            <a:endParaRPr lang="en-GB" sz="4400" dirty="0">
              <a:solidFill>
                <a:srgbClr val="FF00FF"/>
              </a:solidFill>
              <a:latin typeface="NTFPreCursivef" panose="03000400000000000000" pitchFamily="66" charset="0"/>
              <a:cs typeface="Jarman"/>
            </a:endParaRPr>
          </a:p>
        </p:txBody>
      </p:sp>
      <p:sp>
        <p:nvSpPr>
          <p:cNvPr id="71" name="TextBox 70">
            <a:extLst>
              <a:ext uri="{FF2B5EF4-FFF2-40B4-BE49-F238E27FC236}">
                <a16:creationId xmlns:a16="http://schemas.microsoft.com/office/drawing/2014/main" id="{B6D0BE78-C579-43E8-A7A8-84EC810BE35C}"/>
              </a:ext>
            </a:extLst>
          </p:cNvPr>
          <p:cNvSpPr txBox="1"/>
          <p:nvPr/>
        </p:nvSpPr>
        <p:spPr>
          <a:xfrm>
            <a:off x="1896367" y="3865006"/>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72" name="TextBox 71">
            <a:extLst>
              <a:ext uri="{FF2B5EF4-FFF2-40B4-BE49-F238E27FC236}">
                <a16:creationId xmlns:a16="http://schemas.microsoft.com/office/drawing/2014/main" id="{B6D0BE78-C579-43E8-A7A8-84EC810BE35C}"/>
              </a:ext>
            </a:extLst>
          </p:cNvPr>
          <p:cNvSpPr txBox="1"/>
          <p:nvPr/>
        </p:nvSpPr>
        <p:spPr>
          <a:xfrm>
            <a:off x="1301186" y="3876152"/>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3</a:t>
            </a:r>
          </a:p>
        </p:txBody>
      </p:sp>
      <p:sp>
        <p:nvSpPr>
          <p:cNvPr id="74" name="TextBox 73">
            <a:extLst>
              <a:ext uri="{FF2B5EF4-FFF2-40B4-BE49-F238E27FC236}">
                <a16:creationId xmlns:a16="http://schemas.microsoft.com/office/drawing/2014/main" id="{B6D0BE78-C579-43E8-A7A8-84EC810BE35C}"/>
              </a:ext>
            </a:extLst>
          </p:cNvPr>
          <p:cNvSpPr txBox="1"/>
          <p:nvPr/>
        </p:nvSpPr>
        <p:spPr>
          <a:xfrm>
            <a:off x="1360106" y="4665164"/>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75" name="TextBox 74">
            <a:extLst>
              <a:ext uri="{FF2B5EF4-FFF2-40B4-BE49-F238E27FC236}">
                <a16:creationId xmlns:a16="http://schemas.microsoft.com/office/drawing/2014/main" id="{B6D0BE78-C579-43E8-A7A8-84EC810BE35C}"/>
              </a:ext>
            </a:extLst>
          </p:cNvPr>
          <p:cNvSpPr txBox="1"/>
          <p:nvPr/>
        </p:nvSpPr>
        <p:spPr>
          <a:xfrm>
            <a:off x="769253" y="4713925"/>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6</a:t>
            </a:r>
          </a:p>
        </p:txBody>
      </p:sp>
      <p:sp>
        <p:nvSpPr>
          <p:cNvPr id="77" name="TextBox 76">
            <a:extLst>
              <a:ext uri="{FF2B5EF4-FFF2-40B4-BE49-F238E27FC236}">
                <a16:creationId xmlns:a16="http://schemas.microsoft.com/office/drawing/2014/main" id="{B6D0BE78-C579-43E8-A7A8-84EC810BE35C}"/>
              </a:ext>
            </a:extLst>
          </p:cNvPr>
          <p:cNvSpPr txBox="1"/>
          <p:nvPr/>
        </p:nvSpPr>
        <p:spPr>
          <a:xfrm>
            <a:off x="769253" y="5421804"/>
            <a:ext cx="2808444" cy="769441"/>
          </a:xfrm>
          <a:prstGeom prst="rect">
            <a:avLst/>
          </a:prstGeom>
          <a:noFill/>
        </p:spPr>
        <p:txBody>
          <a:bodyPr wrap="square" rtlCol="0">
            <a:spAutoFit/>
          </a:bodyPr>
          <a:lstStyle/>
          <a:p>
            <a:pPr algn="ctr"/>
            <a:r>
              <a:rPr lang="en-GB" sz="4400" dirty="0">
                <a:solidFill>
                  <a:srgbClr val="00B0F0"/>
                </a:solidFill>
                <a:latin typeface="NTFPreCursivef" panose="03000400000000000000" pitchFamily="66" charset="0"/>
                <a:cs typeface="Jarman"/>
              </a:rPr>
              <a:t>6</a:t>
            </a:r>
            <a:r>
              <a:rPr lang="en-GB" sz="4400" dirty="0" smtClean="0">
                <a:solidFill>
                  <a:srgbClr val="00B0F0"/>
                </a:solidFill>
                <a:latin typeface="NTFPreCursivef" panose="03000400000000000000" pitchFamily="66" charset="0"/>
                <a:cs typeface="Jarman"/>
              </a:rPr>
              <a:t>  </a:t>
            </a:r>
            <a:r>
              <a:rPr lang="en-GB" sz="4400" dirty="0">
                <a:solidFill>
                  <a:srgbClr val="00B0F0"/>
                </a:solidFill>
                <a:latin typeface="NTFPreCursivef" panose="03000400000000000000" pitchFamily="66" charset="0"/>
                <a:cs typeface="Jarman"/>
              </a:rPr>
              <a:t>3</a:t>
            </a:r>
            <a:r>
              <a:rPr lang="en-GB" sz="4400" dirty="0" smtClean="0">
                <a:solidFill>
                  <a:srgbClr val="00B0F0"/>
                </a:solidFill>
                <a:latin typeface="NTFPreCursivef" panose="03000400000000000000" pitchFamily="66" charset="0"/>
                <a:cs typeface="Jarman"/>
              </a:rPr>
              <a:t>  </a:t>
            </a:r>
            <a:r>
              <a:rPr lang="en-GB" sz="4400" dirty="0">
                <a:solidFill>
                  <a:srgbClr val="00B0F0"/>
                </a:solidFill>
                <a:latin typeface="NTFPreCursivef" panose="03000400000000000000" pitchFamily="66" charset="0"/>
                <a:cs typeface="Jarman"/>
              </a:rPr>
              <a:t>8</a:t>
            </a:r>
            <a:r>
              <a:rPr lang="en-GB" sz="4400" dirty="0" smtClean="0">
                <a:solidFill>
                  <a:srgbClr val="00B0F0"/>
                </a:solidFill>
                <a:latin typeface="NTFPreCursivef" panose="03000400000000000000" pitchFamily="66" charset="0"/>
                <a:cs typeface="Jarman"/>
              </a:rPr>
              <a:t>  4</a:t>
            </a:r>
            <a:endParaRPr lang="en-GB" sz="4400" dirty="0">
              <a:solidFill>
                <a:srgbClr val="00B0F0"/>
              </a:solidFill>
              <a:latin typeface="NTFPreCursivef" panose="03000400000000000000" pitchFamily="66" charset="0"/>
              <a:cs typeface="Jarman"/>
            </a:endParaRPr>
          </a:p>
        </p:txBody>
      </p:sp>
      <p:sp>
        <p:nvSpPr>
          <p:cNvPr id="78" name="TextBox 77">
            <a:extLst>
              <a:ext uri="{FF2B5EF4-FFF2-40B4-BE49-F238E27FC236}">
                <a16:creationId xmlns:a16="http://schemas.microsoft.com/office/drawing/2014/main" id="{B6D0BE78-C579-43E8-A7A8-84EC810BE35C}"/>
              </a:ext>
            </a:extLst>
          </p:cNvPr>
          <p:cNvSpPr txBox="1"/>
          <p:nvPr/>
        </p:nvSpPr>
        <p:spPr>
          <a:xfrm>
            <a:off x="6163163" y="4670557"/>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79" name="TextBox 78">
            <a:extLst>
              <a:ext uri="{FF2B5EF4-FFF2-40B4-BE49-F238E27FC236}">
                <a16:creationId xmlns:a16="http://schemas.microsoft.com/office/drawing/2014/main" id="{B6D0BE78-C579-43E8-A7A8-84EC810BE35C}"/>
              </a:ext>
            </a:extLst>
          </p:cNvPr>
          <p:cNvSpPr txBox="1"/>
          <p:nvPr/>
        </p:nvSpPr>
        <p:spPr>
          <a:xfrm>
            <a:off x="5497549" y="4687494"/>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5</a:t>
            </a:r>
          </a:p>
        </p:txBody>
      </p:sp>
      <p:sp>
        <p:nvSpPr>
          <p:cNvPr id="80" name="TextBox 79">
            <a:extLst>
              <a:ext uri="{FF2B5EF4-FFF2-40B4-BE49-F238E27FC236}">
                <a16:creationId xmlns:a16="http://schemas.microsoft.com/office/drawing/2014/main" id="{B6D0BE78-C579-43E8-A7A8-84EC810BE35C}"/>
              </a:ext>
            </a:extLst>
          </p:cNvPr>
          <p:cNvSpPr txBox="1"/>
          <p:nvPr/>
        </p:nvSpPr>
        <p:spPr>
          <a:xfrm>
            <a:off x="6189851" y="3918054"/>
            <a:ext cx="1045264" cy="769441"/>
          </a:xfrm>
          <a:prstGeom prst="rect">
            <a:avLst/>
          </a:prstGeom>
          <a:noFill/>
        </p:spPr>
        <p:txBody>
          <a:bodyPr wrap="square" rtlCol="0">
            <a:spAutoFit/>
          </a:bodyPr>
          <a:lstStyle/>
          <a:p>
            <a:pPr algn="ctr"/>
            <a:r>
              <a:rPr lang="en-GB" sz="4400" dirty="0">
                <a:solidFill>
                  <a:srgbClr val="FF00FF"/>
                </a:solidFill>
                <a:latin typeface="NTFPreCursivef" panose="03000400000000000000" pitchFamily="66" charset="0"/>
                <a:cs typeface="Jarman"/>
              </a:rPr>
              <a:t>0</a:t>
            </a:r>
          </a:p>
        </p:txBody>
      </p:sp>
      <p:sp>
        <p:nvSpPr>
          <p:cNvPr id="81" name="TextBox 80">
            <a:extLst>
              <a:ext uri="{FF2B5EF4-FFF2-40B4-BE49-F238E27FC236}">
                <a16:creationId xmlns:a16="http://schemas.microsoft.com/office/drawing/2014/main" id="{B6D0BE78-C579-43E8-A7A8-84EC810BE35C}"/>
              </a:ext>
            </a:extLst>
          </p:cNvPr>
          <p:cNvSpPr txBox="1"/>
          <p:nvPr/>
        </p:nvSpPr>
        <p:spPr>
          <a:xfrm>
            <a:off x="5498444" y="3895761"/>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9</a:t>
            </a:r>
            <a:endParaRPr lang="en-GB" sz="4400" dirty="0">
              <a:solidFill>
                <a:srgbClr val="FF00FF"/>
              </a:solidFill>
              <a:latin typeface="NTFPreCursivef" panose="03000400000000000000" pitchFamily="66" charset="0"/>
              <a:cs typeface="Jarman"/>
            </a:endParaRPr>
          </a:p>
        </p:txBody>
      </p:sp>
      <p:sp>
        <p:nvSpPr>
          <p:cNvPr id="83" name="TextBox 82">
            <a:extLst>
              <a:ext uri="{FF2B5EF4-FFF2-40B4-BE49-F238E27FC236}">
                <a16:creationId xmlns:a16="http://schemas.microsoft.com/office/drawing/2014/main" id="{B6D0BE78-C579-43E8-A7A8-84EC810BE35C}"/>
              </a:ext>
            </a:extLst>
          </p:cNvPr>
          <p:cNvSpPr txBox="1"/>
          <p:nvPr/>
        </p:nvSpPr>
        <p:spPr>
          <a:xfrm>
            <a:off x="4962183" y="4695919"/>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3</a:t>
            </a:r>
            <a:endParaRPr lang="en-GB" sz="4400" dirty="0">
              <a:solidFill>
                <a:srgbClr val="FF00FF"/>
              </a:solidFill>
              <a:latin typeface="NTFPreCursivef" panose="03000400000000000000" pitchFamily="66" charset="0"/>
              <a:cs typeface="Jarman"/>
            </a:endParaRPr>
          </a:p>
        </p:txBody>
      </p:sp>
      <p:sp>
        <p:nvSpPr>
          <p:cNvPr id="84" name="TextBox 83">
            <a:extLst>
              <a:ext uri="{FF2B5EF4-FFF2-40B4-BE49-F238E27FC236}">
                <a16:creationId xmlns:a16="http://schemas.microsoft.com/office/drawing/2014/main" id="{B6D0BE78-C579-43E8-A7A8-84EC810BE35C}"/>
              </a:ext>
            </a:extLst>
          </p:cNvPr>
          <p:cNvSpPr txBox="1"/>
          <p:nvPr/>
        </p:nvSpPr>
        <p:spPr>
          <a:xfrm>
            <a:off x="4462755" y="4655840"/>
            <a:ext cx="1045264" cy="769441"/>
          </a:xfrm>
          <a:prstGeom prst="rect">
            <a:avLst/>
          </a:prstGeom>
          <a:noFill/>
        </p:spPr>
        <p:txBody>
          <a:bodyPr wrap="square" rtlCol="0">
            <a:spAutoFit/>
          </a:bodyPr>
          <a:lstStyle/>
          <a:p>
            <a:pPr algn="ctr"/>
            <a:r>
              <a:rPr lang="en-GB" sz="4400" dirty="0" smtClean="0">
                <a:solidFill>
                  <a:srgbClr val="FF00FF"/>
                </a:solidFill>
                <a:latin typeface="NTFPreCursivef" panose="03000400000000000000" pitchFamily="66" charset="0"/>
                <a:cs typeface="Jarman"/>
              </a:rPr>
              <a:t>1</a:t>
            </a:r>
            <a:endParaRPr lang="en-GB" sz="4400" dirty="0">
              <a:solidFill>
                <a:srgbClr val="FF00FF"/>
              </a:solidFill>
              <a:latin typeface="NTFPreCursivef" panose="03000400000000000000" pitchFamily="66" charset="0"/>
              <a:cs typeface="Jarman"/>
            </a:endParaRPr>
          </a:p>
        </p:txBody>
      </p:sp>
      <p:sp>
        <p:nvSpPr>
          <p:cNvPr id="85" name="TextBox 84">
            <a:extLst>
              <a:ext uri="{FF2B5EF4-FFF2-40B4-BE49-F238E27FC236}">
                <a16:creationId xmlns:a16="http://schemas.microsoft.com/office/drawing/2014/main" id="{B6D0BE78-C579-43E8-A7A8-84EC810BE35C}"/>
              </a:ext>
            </a:extLst>
          </p:cNvPr>
          <p:cNvSpPr txBox="1"/>
          <p:nvPr/>
        </p:nvSpPr>
        <p:spPr>
          <a:xfrm>
            <a:off x="4462755" y="5505439"/>
            <a:ext cx="2808444" cy="769441"/>
          </a:xfrm>
          <a:prstGeom prst="rect">
            <a:avLst/>
          </a:prstGeom>
          <a:noFill/>
        </p:spPr>
        <p:txBody>
          <a:bodyPr wrap="square" rtlCol="0">
            <a:spAutoFit/>
          </a:bodyPr>
          <a:lstStyle/>
          <a:p>
            <a:pPr algn="ctr"/>
            <a:r>
              <a:rPr lang="en-GB" sz="4400" dirty="0" smtClean="0">
                <a:solidFill>
                  <a:srgbClr val="00B0F0"/>
                </a:solidFill>
                <a:latin typeface="NTFPreCursivef" panose="03000400000000000000" pitchFamily="66" charset="0"/>
                <a:cs typeface="Jarman"/>
              </a:rPr>
              <a:t>1  4  4  0</a:t>
            </a:r>
            <a:endParaRPr lang="en-GB" sz="4400" dirty="0">
              <a:solidFill>
                <a:srgbClr val="00B0F0"/>
              </a:solidFill>
              <a:latin typeface="NTFPreCursivef" panose="03000400000000000000" pitchFamily="66" charset="0"/>
              <a:cs typeface="Jarman"/>
            </a:endParaRPr>
          </a:p>
        </p:txBody>
      </p:sp>
      <p:sp>
        <p:nvSpPr>
          <p:cNvPr id="86" name="TextBox 85">
            <a:extLst>
              <a:ext uri="{FF2B5EF4-FFF2-40B4-BE49-F238E27FC236}">
                <a16:creationId xmlns:a16="http://schemas.microsoft.com/office/drawing/2014/main" id="{B6D0BE78-C579-43E8-A7A8-84EC810BE35C}"/>
              </a:ext>
            </a:extLst>
          </p:cNvPr>
          <p:cNvSpPr txBox="1"/>
          <p:nvPr/>
        </p:nvSpPr>
        <p:spPr>
          <a:xfrm>
            <a:off x="5319611" y="3852135"/>
            <a:ext cx="1045264" cy="369332"/>
          </a:xfrm>
          <a:prstGeom prst="rect">
            <a:avLst/>
          </a:prstGeom>
          <a:noFill/>
        </p:spPr>
        <p:txBody>
          <a:bodyPr wrap="square" rtlCol="0">
            <a:spAutoFit/>
          </a:bodyPr>
          <a:lstStyle/>
          <a:p>
            <a:pPr algn="ctr"/>
            <a:r>
              <a:rPr lang="en-GB" dirty="0" smtClean="0">
                <a:solidFill>
                  <a:srgbClr val="FF0000"/>
                </a:solidFill>
                <a:latin typeface="NTFPreCursivef" panose="03000400000000000000" pitchFamily="66" charset="0"/>
                <a:cs typeface="Jarman"/>
              </a:rPr>
              <a:t>1</a:t>
            </a:r>
            <a:endParaRPr lang="en-GB" dirty="0">
              <a:solidFill>
                <a:srgbClr val="FF0000"/>
              </a:solidFill>
              <a:latin typeface="NTFPreCursivef" panose="03000400000000000000" pitchFamily="66" charset="0"/>
              <a:cs typeface="Jarman"/>
            </a:endParaRPr>
          </a:p>
        </p:txBody>
      </p:sp>
      <p:sp>
        <p:nvSpPr>
          <p:cNvPr id="87" name="TextBox 86">
            <a:extLst>
              <a:ext uri="{FF2B5EF4-FFF2-40B4-BE49-F238E27FC236}">
                <a16:creationId xmlns:a16="http://schemas.microsoft.com/office/drawing/2014/main" id="{B6D0BE78-C579-43E8-A7A8-84EC810BE35C}"/>
              </a:ext>
            </a:extLst>
          </p:cNvPr>
          <p:cNvSpPr txBox="1"/>
          <p:nvPr/>
        </p:nvSpPr>
        <p:spPr>
          <a:xfrm>
            <a:off x="4795020" y="4560014"/>
            <a:ext cx="1045264" cy="369332"/>
          </a:xfrm>
          <a:prstGeom prst="rect">
            <a:avLst/>
          </a:prstGeom>
          <a:noFill/>
        </p:spPr>
        <p:txBody>
          <a:bodyPr wrap="square" rtlCol="0">
            <a:spAutoFit/>
          </a:bodyPr>
          <a:lstStyle/>
          <a:p>
            <a:pPr algn="ctr"/>
            <a:r>
              <a:rPr lang="en-GB" dirty="0" smtClean="0">
                <a:solidFill>
                  <a:srgbClr val="FF0000"/>
                </a:solidFill>
                <a:latin typeface="NTFPreCursivef" panose="03000400000000000000" pitchFamily="66" charset="0"/>
                <a:cs typeface="Jarman"/>
              </a:rPr>
              <a:t>1</a:t>
            </a:r>
            <a:endParaRPr lang="en-GB" dirty="0">
              <a:solidFill>
                <a:srgbClr val="FF0000"/>
              </a:solidFill>
              <a:latin typeface="NTFPreCursivef" panose="03000400000000000000" pitchFamily="66" charset="0"/>
              <a:cs typeface="Jarman"/>
            </a:endParaRPr>
          </a:p>
        </p:txBody>
      </p:sp>
      <p:sp>
        <p:nvSpPr>
          <p:cNvPr id="88" name="TextBox 87">
            <a:extLst>
              <a:ext uri="{FF2B5EF4-FFF2-40B4-BE49-F238E27FC236}">
                <a16:creationId xmlns:a16="http://schemas.microsoft.com/office/drawing/2014/main" id="{B6D0BE78-C579-43E8-A7A8-84EC810BE35C}"/>
              </a:ext>
            </a:extLst>
          </p:cNvPr>
          <p:cNvSpPr txBox="1"/>
          <p:nvPr/>
        </p:nvSpPr>
        <p:spPr>
          <a:xfrm>
            <a:off x="4818876" y="5302117"/>
            <a:ext cx="1045264" cy="369332"/>
          </a:xfrm>
          <a:prstGeom prst="rect">
            <a:avLst/>
          </a:prstGeom>
          <a:noFill/>
        </p:spPr>
        <p:txBody>
          <a:bodyPr wrap="square" rtlCol="0">
            <a:spAutoFit/>
          </a:bodyPr>
          <a:lstStyle/>
          <a:p>
            <a:pPr algn="ctr"/>
            <a:r>
              <a:rPr lang="en-GB" dirty="0" smtClean="0">
                <a:solidFill>
                  <a:srgbClr val="FF0000"/>
                </a:solidFill>
                <a:latin typeface="NTFPreCursivef" panose="03000400000000000000" pitchFamily="66" charset="0"/>
                <a:cs typeface="Jarman"/>
              </a:rPr>
              <a:t>1</a:t>
            </a:r>
            <a:endParaRPr lang="en-GB" dirty="0">
              <a:solidFill>
                <a:srgbClr val="FF0000"/>
              </a:solidFill>
              <a:latin typeface="NTFPreCursivef" panose="03000400000000000000" pitchFamily="66" charset="0"/>
              <a:cs typeface="Jarman"/>
            </a:endParaRPr>
          </a:p>
        </p:txBody>
      </p:sp>
    </p:spTree>
    <p:extLst>
      <p:ext uri="{BB962C8B-B14F-4D97-AF65-F5344CB8AC3E}">
        <p14:creationId xmlns:p14="http://schemas.microsoft.com/office/powerpoint/2010/main" val="264338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arn(inVertical)">
                                      <p:cBhvr>
                                        <p:cTn id="1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28" name="TextBox 27">
            <a:extLst>
              <a:ext uri="{FF2B5EF4-FFF2-40B4-BE49-F238E27FC236}">
                <a16:creationId xmlns:a16="http://schemas.microsoft.com/office/drawing/2014/main" id="{3B306358-0D41-42C9-AA23-B102A7D6275D}"/>
              </a:ext>
            </a:extLst>
          </p:cNvPr>
          <p:cNvSpPr txBox="1"/>
          <p:nvPr/>
        </p:nvSpPr>
        <p:spPr>
          <a:xfrm>
            <a:off x="357048" y="1454421"/>
            <a:ext cx="6612835" cy="523220"/>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Let’s practice…</a:t>
            </a:r>
            <a:endParaRPr lang="en-GB" sz="2800" dirty="0">
              <a:solidFill>
                <a:srgbClr val="0070C0"/>
              </a:solidFill>
              <a:latin typeface="NTFPreCursivefk" panose="03000400000000000000" pitchFamily="66" charset="0"/>
            </a:endParaRPr>
          </a:p>
        </p:txBody>
      </p:sp>
      <p:pic>
        <p:nvPicPr>
          <p:cNvPr id="2" name="Picture 1"/>
          <p:cNvPicPr>
            <a:picLocks noChangeAspect="1"/>
          </p:cNvPicPr>
          <p:nvPr/>
        </p:nvPicPr>
        <p:blipFill>
          <a:blip r:embed="rId3"/>
          <a:stretch>
            <a:fillRect/>
          </a:stretch>
        </p:blipFill>
        <p:spPr>
          <a:xfrm>
            <a:off x="203196" y="2201423"/>
            <a:ext cx="5953125" cy="3009900"/>
          </a:xfrm>
          <a:prstGeom prst="rect">
            <a:avLst/>
          </a:prstGeom>
        </p:spPr>
      </p:pic>
      <p:sp>
        <p:nvSpPr>
          <p:cNvPr id="73" name="TextBox 72">
            <a:extLst>
              <a:ext uri="{FF2B5EF4-FFF2-40B4-BE49-F238E27FC236}">
                <a16:creationId xmlns:a16="http://schemas.microsoft.com/office/drawing/2014/main" id="{B6D0BE78-C579-43E8-A7A8-84EC810BE35C}"/>
              </a:ext>
            </a:extLst>
          </p:cNvPr>
          <p:cNvSpPr txBox="1"/>
          <p:nvPr/>
        </p:nvSpPr>
        <p:spPr>
          <a:xfrm>
            <a:off x="6505303" y="2201423"/>
            <a:ext cx="5016136" cy="3539430"/>
          </a:xfrm>
          <a:prstGeom prst="rect">
            <a:avLst/>
          </a:prstGeom>
          <a:noFill/>
        </p:spPr>
        <p:txBody>
          <a:bodyPr wrap="square" rtlCol="0">
            <a:spAutoFit/>
          </a:bodyPr>
          <a:lstStyle/>
          <a:p>
            <a:r>
              <a:rPr lang="en-GB" sz="3200" dirty="0" smtClean="0">
                <a:solidFill>
                  <a:srgbClr val="FF00FF"/>
                </a:solidFill>
                <a:latin typeface="NTFPreCursivef" panose="03000400000000000000" pitchFamily="66" charset="0"/>
                <a:cs typeface="Jarman"/>
              </a:rPr>
              <a:t>Use a dice or a set of number cards 0-9 to generate your own 3 or 4 digit number. </a:t>
            </a:r>
          </a:p>
          <a:p>
            <a:endParaRPr lang="en-GB" sz="3200" dirty="0">
              <a:solidFill>
                <a:srgbClr val="FF00FF"/>
              </a:solidFill>
              <a:latin typeface="NTFPreCursivef" panose="03000400000000000000" pitchFamily="66" charset="0"/>
              <a:cs typeface="Jarman"/>
            </a:endParaRPr>
          </a:p>
          <a:p>
            <a:r>
              <a:rPr lang="en-GB" sz="3200" dirty="0" smtClean="0">
                <a:solidFill>
                  <a:srgbClr val="FF00FF"/>
                </a:solidFill>
                <a:latin typeface="NTFPreCursivef" panose="03000400000000000000" pitchFamily="66" charset="0"/>
                <a:cs typeface="Jarman"/>
              </a:rPr>
              <a:t>Then generate a 2 digit number. </a:t>
            </a:r>
          </a:p>
          <a:p>
            <a:endParaRPr lang="en-GB" sz="3200" dirty="0">
              <a:solidFill>
                <a:srgbClr val="FF00FF"/>
              </a:solidFill>
              <a:latin typeface="NTFPreCursivef" panose="03000400000000000000" pitchFamily="66" charset="0"/>
              <a:cs typeface="Jarman"/>
            </a:endParaRPr>
          </a:p>
          <a:p>
            <a:r>
              <a:rPr lang="en-GB" sz="3200" dirty="0" smtClean="0">
                <a:solidFill>
                  <a:srgbClr val="FF00FF"/>
                </a:solidFill>
                <a:latin typeface="NTFPreCursivef" panose="03000400000000000000" pitchFamily="66" charset="0"/>
                <a:cs typeface="Jarman"/>
              </a:rPr>
              <a:t>Practice multiplying them together. </a:t>
            </a:r>
            <a:endParaRPr lang="en-GB" sz="3200" dirty="0">
              <a:solidFill>
                <a:srgbClr val="FF00FF"/>
              </a:solidFill>
              <a:latin typeface="NTFPreCursivef" panose="03000400000000000000" pitchFamily="66" charset="0"/>
              <a:cs typeface="Jarman"/>
            </a:endParaRPr>
          </a:p>
        </p:txBody>
      </p:sp>
    </p:spTree>
    <p:extLst>
      <p:ext uri="{BB962C8B-B14F-4D97-AF65-F5344CB8AC3E}">
        <p14:creationId xmlns:p14="http://schemas.microsoft.com/office/powerpoint/2010/main" val="2875789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7" name="TextBox 6">
            <a:extLst>
              <a:ext uri="{FF2B5EF4-FFF2-40B4-BE49-F238E27FC236}">
                <a16:creationId xmlns:a16="http://schemas.microsoft.com/office/drawing/2014/main" id="{8BC79483-B86E-418C-88A5-89F20C2026F2}"/>
              </a:ext>
            </a:extLst>
          </p:cNvPr>
          <p:cNvSpPr txBox="1"/>
          <p:nvPr/>
        </p:nvSpPr>
        <p:spPr>
          <a:xfrm>
            <a:off x="1278832" y="2301795"/>
            <a:ext cx="1391478" cy="400110"/>
          </a:xfrm>
          <a:prstGeom prst="rect">
            <a:avLst/>
          </a:prstGeom>
          <a:noFill/>
        </p:spPr>
        <p:txBody>
          <a:bodyPr wrap="square" rtlCol="0">
            <a:spAutoFit/>
          </a:bodyPr>
          <a:lstStyle/>
          <a:p>
            <a:r>
              <a:rPr lang="en-GB" sz="2000" dirty="0">
                <a:latin typeface="NTFPreCursivefk" panose="03000400000000000000" pitchFamily="66" charset="0"/>
              </a:rPr>
              <a:t>Bronze</a:t>
            </a:r>
          </a:p>
        </p:txBody>
      </p:sp>
      <p:sp>
        <p:nvSpPr>
          <p:cNvPr id="8" name="TextBox 7">
            <a:extLst>
              <a:ext uri="{FF2B5EF4-FFF2-40B4-BE49-F238E27FC236}">
                <a16:creationId xmlns:a16="http://schemas.microsoft.com/office/drawing/2014/main" id="{B5D7CD6F-9389-4334-816D-76498F36FA1C}"/>
              </a:ext>
            </a:extLst>
          </p:cNvPr>
          <p:cNvSpPr txBox="1"/>
          <p:nvPr/>
        </p:nvSpPr>
        <p:spPr>
          <a:xfrm>
            <a:off x="5526156" y="2301794"/>
            <a:ext cx="1139687" cy="400110"/>
          </a:xfrm>
          <a:prstGeom prst="rect">
            <a:avLst/>
          </a:prstGeom>
          <a:noFill/>
        </p:spPr>
        <p:txBody>
          <a:bodyPr wrap="square" rtlCol="0">
            <a:spAutoFit/>
          </a:bodyPr>
          <a:lstStyle/>
          <a:p>
            <a:r>
              <a:rPr lang="en-GB" sz="2000" dirty="0">
                <a:latin typeface="NTFPreCursivefk" panose="03000400000000000000" pitchFamily="66" charset="0"/>
              </a:rPr>
              <a:t>Silver</a:t>
            </a:r>
          </a:p>
        </p:txBody>
      </p:sp>
      <p:sp>
        <p:nvSpPr>
          <p:cNvPr id="9" name="TextBox 8">
            <a:extLst>
              <a:ext uri="{FF2B5EF4-FFF2-40B4-BE49-F238E27FC236}">
                <a16:creationId xmlns:a16="http://schemas.microsoft.com/office/drawing/2014/main" id="{ED9E2A80-05F1-4096-A215-72E4CF809BC9}"/>
              </a:ext>
            </a:extLst>
          </p:cNvPr>
          <p:cNvSpPr txBox="1"/>
          <p:nvPr/>
        </p:nvSpPr>
        <p:spPr>
          <a:xfrm>
            <a:off x="10047258" y="2301793"/>
            <a:ext cx="1139687" cy="400110"/>
          </a:xfrm>
          <a:prstGeom prst="rect">
            <a:avLst/>
          </a:prstGeom>
          <a:noFill/>
        </p:spPr>
        <p:txBody>
          <a:bodyPr wrap="square" rtlCol="0">
            <a:spAutoFit/>
          </a:bodyPr>
          <a:lstStyle/>
          <a:p>
            <a:r>
              <a:rPr lang="en-GB" sz="2000" dirty="0">
                <a:latin typeface="NTFPreCursivefk" panose="03000400000000000000" pitchFamily="66" charset="0"/>
              </a:rPr>
              <a:t>Gold</a:t>
            </a:r>
          </a:p>
        </p:txBody>
      </p:sp>
      <p:sp>
        <p:nvSpPr>
          <p:cNvPr id="10" name="Rectangle 9">
            <a:extLst>
              <a:ext uri="{FF2B5EF4-FFF2-40B4-BE49-F238E27FC236}">
                <a16:creationId xmlns:a16="http://schemas.microsoft.com/office/drawing/2014/main" id="{5F63089B-045B-469E-81D6-314A4012FE3E}"/>
              </a:ext>
            </a:extLst>
          </p:cNvPr>
          <p:cNvSpPr/>
          <p:nvPr/>
        </p:nvSpPr>
        <p:spPr>
          <a:xfrm>
            <a:off x="921022" y="2886570"/>
            <a:ext cx="2107097" cy="3765133"/>
          </a:xfrm>
          <a:prstGeom prst="rect">
            <a:avLst/>
          </a:prstGeom>
          <a:ln w="28575">
            <a:solidFill>
              <a:schemeClr val="accent2">
                <a:lumMod val="75000"/>
              </a:schemeClr>
            </a:solidFill>
          </a:ln>
        </p:spPr>
        <p:txBody>
          <a:bodyPr wrap="square">
            <a:spAutoFit/>
          </a:bodyPr>
          <a:lstStyle/>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1. 21 x 12</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2. 43 x 11</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3. 12 x 20</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4. 31 x 23</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5. 44 x 22</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6. 16 x 11</a:t>
            </a:r>
          </a:p>
          <a:p>
            <a:pPr>
              <a:spcAft>
                <a:spcPts val="800"/>
              </a:spcAft>
            </a:pPr>
            <a:r>
              <a:rPr lang="en-GB" sz="2400" dirty="0">
                <a:solidFill>
                  <a:srgbClr val="000000"/>
                </a:solidFill>
                <a:effectLst/>
                <a:latin typeface="NTFPreCursivefk" panose="03000400000000000000" pitchFamily="66" charset="0"/>
                <a:ea typeface="Calibri" panose="020F0502020204030204" pitchFamily="34" charset="0"/>
                <a:cs typeface="Times New Roman" panose="02020603050405020304" pitchFamily="18" charset="0"/>
              </a:rPr>
              <a:t>7. 13 x 12</a:t>
            </a:r>
          </a:p>
          <a:p>
            <a:pPr>
              <a:spcAft>
                <a:spcPts val="800"/>
              </a:spcAft>
            </a:pPr>
            <a:r>
              <a:rPr lang="en-GB" sz="2400" dirty="0">
                <a:solidFill>
                  <a:srgbClr val="000000"/>
                </a:solidFill>
                <a:latin typeface="NTFPreCursivefk" panose="03000400000000000000" pitchFamily="66" charset="0"/>
                <a:ea typeface="Calibri" panose="020F0502020204030204" pitchFamily="34" charset="0"/>
                <a:cs typeface="Times New Roman" panose="02020603050405020304" pitchFamily="18" charset="0"/>
              </a:rPr>
              <a:t>8. 34 x 20</a:t>
            </a:r>
          </a:p>
        </p:txBody>
      </p:sp>
      <p:sp>
        <p:nvSpPr>
          <p:cNvPr id="11" name="Rectangle 10">
            <a:extLst>
              <a:ext uri="{FF2B5EF4-FFF2-40B4-BE49-F238E27FC236}">
                <a16:creationId xmlns:a16="http://schemas.microsoft.com/office/drawing/2014/main" id="{26294934-0C95-4E37-9EE3-65FA2B393945}"/>
              </a:ext>
            </a:extLst>
          </p:cNvPr>
          <p:cNvSpPr/>
          <p:nvPr/>
        </p:nvSpPr>
        <p:spPr>
          <a:xfrm>
            <a:off x="5084315" y="2886570"/>
            <a:ext cx="2107097" cy="3765133"/>
          </a:xfrm>
          <a:prstGeom prst="rect">
            <a:avLst/>
          </a:prstGeom>
          <a:ln w="28575">
            <a:solidFill>
              <a:schemeClr val="bg1">
                <a:lumMod val="65000"/>
              </a:schemeClr>
            </a:solidFill>
          </a:ln>
        </p:spPr>
        <p:txBody>
          <a:bodyPr wrap="square">
            <a:spAutoFit/>
          </a:bodyPr>
          <a:lstStyle/>
          <a:p>
            <a:pPr>
              <a:spcAft>
                <a:spcPts val="800"/>
              </a:spcAft>
            </a:pPr>
            <a:r>
              <a:rPr lang="en-GB" sz="2400" dirty="0" smtClean="0">
                <a:solidFill>
                  <a:srgbClr val="000000"/>
                </a:solidFill>
                <a:latin typeface="NTFPreCursivefk" panose="03000400000000000000" pitchFamily="66" charset="0"/>
                <a:ea typeface="Times New Roman" panose="02020603050405020304" pitchFamily="18" charset="0"/>
                <a:cs typeface="Jarman"/>
              </a:rPr>
              <a:t>1</a:t>
            </a:r>
            <a:r>
              <a:rPr lang="en-GB" sz="2400" dirty="0">
                <a:solidFill>
                  <a:srgbClr val="000000"/>
                </a:solidFill>
                <a:latin typeface="NTFPreCursivefk" panose="03000400000000000000" pitchFamily="66" charset="0"/>
                <a:ea typeface="Times New Roman" panose="02020603050405020304" pitchFamily="18" charset="0"/>
                <a:cs typeface="Jarman"/>
              </a:rPr>
              <a:t>. </a:t>
            </a:r>
            <a:r>
              <a:rPr lang="en-GB" sz="2400" dirty="0" smtClean="0">
                <a:solidFill>
                  <a:srgbClr val="000000"/>
                </a:solidFill>
                <a:latin typeface="NTFPreCursivefk" panose="03000400000000000000" pitchFamily="66" charset="0"/>
                <a:ea typeface="Times New Roman" panose="02020603050405020304" pitchFamily="18" charset="0"/>
                <a:cs typeface="Jarman"/>
              </a:rPr>
              <a:t> 43 </a:t>
            </a:r>
            <a:r>
              <a:rPr lang="en-GB" sz="2400" dirty="0">
                <a:solidFill>
                  <a:srgbClr val="000000"/>
                </a:solidFill>
                <a:latin typeface="NTFPreCursivefk" panose="03000400000000000000" pitchFamily="66" charset="0"/>
                <a:ea typeface="Times New Roman" panose="02020603050405020304" pitchFamily="18" charset="0"/>
                <a:cs typeface="Jarman"/>
              </a:rPr>
              <a:t>x 11</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smtClean="0">
                <a:solidFill>
                  <a:srgbClr val="000000"/>
                </a:solidFill>
                <a:latin typeface="NTFPreCursivefk" panose="03000400000000000000" pitchFamily="66" charset="0"/>
                <a:ea typeface="Times New Roman" panose="02020603050405020304" pitchFamily="18" charset="0"/>
                <a:cs typeface="Jarman"/>
              </a:rPr>
              <a:t>2. 31 </a:t>
            </a:r>
            <a:r>
              <a:rPr lang="en-GB" sz="2400" dirty="0">
                <a:solidFill>
                  <a:srgbClr val="000000"/>
                </a:solidFill>
                <a:latin typeface="NTFPreCursivefk" panose="03000400000000000000" pitchFamily="66" charset="0"/>
                <a:ea typeface="Times New Roman" panose="02020603050405020304" pitchFamily="18" charset="0"/>
                <a:cs typeface="Jarman"/>
              </a:rPr>
              <a:t>x 23</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smtClean="0">
                <a:solidFill>
                  <a:srgbClr val="000000"/>
                </a:solidFill>
                <a:latin typeface="NTFPreCursivefk" panose="03000400000000000000" pitchFamily="66" charset="0"/>
                <a:ea typeface="Times New Roman" panose="02020603050405020304" pitchFamily="18" charset="0"/>
                <a:cs typeface="Jarman"/>
              </a:rPr>
              <a:t>3. 50 </a:t>
            </a:r>
            <a:r>
              <a:rPr lang="en-GB" sz="2400" dirty="0">
                <a:solidFill>
                  <a:srgbClr val="000000"/>
                </a:solidFill>
                <a:latin typeface="NTFPreCursivefk" panose="03000400000000000000" pitchFamily="66" charset="0"/>
                <a:ea typeface="Times New Roman" panose="02020603050405020304" pitchFamily="18" charset="0"/>
                <a:cs typeface="Jarman"/>
              </a:rPr>
              <a:t>x 11</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4. 25 x 30</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5. 48 x 23</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6. 52 x 35</a:t>
            </a:r>
          </a:p>
          <a:p>
            <a:pPr>
              <a:spcAft>
                <a:spcPts val="800"/>
              </a:spcAft>
            </a:pPr>
            <a:r>
              <a:rPr lang="en-GB" sz="2400" dirty="0">
                <a:solidFill>
                  <a:srgbClr val="000000"/>
                </a:solidFill>
                <a:effectLst/>
                <a:latin typeface="NTFPreCursivefk" panose="03000400000000000000" pitchFamily="66" charset="0"/>
                <a:ea typeface="Calibri" panose="020F0502020204030204" pitchFamily="34" charset="0"/>
                <a:cs typeface="Times New Roman" panose="02020603050405020304" pitchFamily="18" charset="0"/>
              </a:rPr>
              <a:t>7. 63 x 39</a:t>
            </a:r>
          </a:p>
          <a:p>
            <a:pPr>
              <a:spcAft>
                <a:spcPts val="800"/>
              </a:spcAft>
            </a:pPr>
            <a:r>
              <a:rPr lang="en-GB" sz="2400" dirty="0">
                <a:solidFill>
                  <a:srgbClr val="000000"/>
                </a:solidFill>
                <a:latin typeface="NTFPreCursivefk" panose="03000400000000000000" pitchFamily="66" charset="0"/>
                <a:ea typeface="Calibri" panose="020F0502020204030204" pitchFamily="34" charset="0"/>
                <a:cs typeface="Times New Roman" panose="02020603050405020304" pitchFamily="18" charset="0"/>
              </a:rPr>
              <a:t>8. 89 x 13</a:t>
            </a:r>
          </a:p>
        </p:txBody>
      </p:sp>
      <p:sp>
        <p:nvSpPr>
          <p:cNvPr id="12" name="Rectangle 11">
            <a:extLst>
              <a:ext uri="{FF2B5EF4-FFF2-40B4-BE49-F238E27FC236}">
                <a16:creationId xmlns:a16="http://schemas.microsoft.com/office/drawing/2014/main" id="{021A82F8-5726-43DB-9425-AB89E827F6B2}"/>
              </a:ext>
            </a:extLst>
          </p:cNvPr>
          <p:cNvSpPr/>
          <p:nvPr/>
        </p:nvSpPr>
        <p:spPr>
          <a:xfrm>
            <a:off x="9330432" y="2886569"/>
            <a:ext cx="2251968" cy="3765133"/>
          </a:xfrm>
          <a:prstGeom prst="rect">
            <a:avLst/>
          </a:prstGeom>
          <a:ln w="28575">
            <a:solidFill>
              <a:schemeClr val="accent4">
                <a:lumMod val="75000"/>
              </a:schemeClr>
            </a:solidFill>
          </a:ln>
        </p:spPr>
        <p:txBody>
          <a:bodyPr wrap="square">
            <a:spAutoFit/>
          </a:bodyPr>
          <a:lstStyle/>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1. </a:t>
            </a:r>
            <a:r>
              <a:rPr lang="en-GB" sz="2400" dirty="0" smtClean="0">
                <a:solidFill>
                  <a:srgbClr val="000000"/>
                </a:solidFill>
                <a:latin typeface="NTFPreCursivefk" panose="03000400000000000000" pitchFamily="66" charset="0"/>
                <a:ea typeface="Times New Roman" panose="02020603050405020304" pitchFamily="18" charset="0"/>
                <a:cs typeface="Jarman"/>
              </a:rPr>
              <a:t> 52 </a:t>
            </a:r>
            <a:r>
              <a:rPr lang="en-GB" sz="2400" dirty="0">
                <a:solidFill>
                  <a:srgbClr val="000000"/>
                </a:solidFill>
                <a:latin typeface="NTFPreCursivefk" panose="03000400000000000000" pitchFamily="66" charset="0"/>
                <a:ea typeface="Times New Roman" panose="02020603050405020304" pitchFamily="18" charset="0"/>
                <a:cs typeface="Jarman"/>
              </a:rPr>
              <a:t>x 35</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2. 63 x 39</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3. 89 x 13</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4. 102 x 27</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5. 275 x 35</a:t>
            </a:r>
            <a:endParaRPr lang="en-GB" sz="2400" dirty="0">
              <a:effectLst/>
              <a:latin typeface="NTFPreCursivefk" panose="03000400000000000000" pitchFamily="66" charset="0"/>
              <a:ea typeface="Calibri" panose="020F0502020204030204" pitchFamily="34" charset="0"/>
              <a:cs typeface="Times New Roman" panose="02020603050405020304" pitchFamily="18" charset="0"/>
            </a:endParaRPr>
          </a:p>
          <a:p>
            <a:pPr>
              <a:spcAft>
                <a:spcPts val="800"/>
              </a:spcAft>
            </a:pPr>
            <a:r>
              <a:rPr lang="en-GB" sz="2400" dirty="0">
                <a:solidFill>
                  <a:srgbClr val="000000"/>
                </a:solidFill>
                <a:latin typeface="NTFPreCursivefk" panose="03000400000000000000" pitchFamily="66" charset="0"/>
                <a:ea typeface="Times New Roman" panose="02020603050405020304" pitchFamily="18" charset="0"/>
                <a:cs typeface="Jarman"/>
              </a:rPr>
              <a:t>6. 462 x 14</a:t>
            </a:r>
          </a:p>
          <a:p>
            <a:pPr>
              <a:spcAft>
                <a:spcPts val="800"/>
              </a:spcAft>
            </a:pPr>
            <a:r>
              <a:rPr lang="en-GB" sz="2400" dirty="0">
                <a:solidFill>
                  <a:srgbClr val="000000"/>
                </a:solidFill>
                <a:effectLst/>
                <a:latin typeface="NTFPreCursivefk" panose="03000400000000000000" pitchFamily="66" charset="0"/>
                <a:ea typeface="Calibri" panose="020F0502020204030204" pitchFamily="34" charset="0"/>
                <a:cs typeface="Times New Roman" panose="02020603050405020304" pitchFamily="18" charset="0"/>
              </a:rPr>
              <a:t>7. 138 x 12</a:t>
            </a:r>
          </a:p>
          <a:p>
            <a:pPr>
              <a:spcAft>
                <a:spcPts val="800"/>
              </a:spcAft>
            </a:pPr>
            <a:r>
              <a:rPr lang="en-GB" sz="2400" dirty="0">
                <a:solidFill>
                  <a:srgbClr val="000000"/>
                </a:solidFill>
                <a:latin typeface="NTFPreCursivefk" panose="03000400000000000000" pitchFamily="66" charset="0"/>
                <a:ea typeface="Calibri" panose="020F0502020204030204" pitchFamily="34" charset="0"/>
                <a:cs typeface="Times New Roman" panose="02020603050405020304" pitchFamily="18" charset="0"/>
              </a:rPr>
              <a:t>8. 950 x 25</a:t>
            </a:r>
          </a:p>
        </p:txBody>
      </p:sp>
      <p:sp>
        <p:nvSpPr>
          <p:cNvPr id="13" name="TextBox 12">
            <a:extLst>
              <a:ext uri="{FF2B5EF4-FFF2-40B4-BE49-F238E27FC236}">
                <a16:creationId xmlns:a16="http://schemas.microsoft.com/office/drawing/2014/main" id="{8BC79483-B86E-418C-88A5-89F20C2026F2}"/>
              </a:ext>
            </a:extLst>
          </p:cNvPr>
          <p:cNvSpPr txBox="1"/>
          <p:nvPr/>
        </p:nvSpPr>
        <p:spPr>
          <a:xfrm>
            <a:off x="810843" y="1458439"/>
            <a:ext cx="9665567" cy="523220"/>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Now try these, pick the ones you feel most confident with…</a:t>
            </a:r>
            <a:endParaRPr lang="en-GB" sz="2800"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3435571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a:solidFill>
                  <a:srgbClr val="FF6600"/>
                </a:solidFill>
                <a:latin typeface="NTFPreCursivefk" panose="03000400000000000000" pitchFamily="66" charset="0"/>
              </a:rPr>
              <a:t>P</a:t>
            </a:r>
            <a:r>
              <a:rPr lang="en-GB" sz="6600" dirty="0" smtClean="0">
                <a:solidFill>
                  <a:srgbClr val="FF6600"/>
                </a:solidFill>
                <a:latin typeface="NTFPreCursivefk" panose="03000400000000000000" pitchFamily="66" charset="0"/>
              </a:rPr>
              <a:t>erimeter</a:t>
            </a:r>
            <a:endParaRPr lang="en-GB" sz="6600" dirty="0">
              <a:solidFill>
                <a:srgbClr val="FF6600"/>
              </a:solidFill>
              <a:latin typeface="NTFPreCursivefk" panose="03000400000000000000" pitchFamily="66" charset="0"/>
            </a:endParaRPr>
          </a:p>
        </p:txBody>
      </p:sp>
      <p:sp>
        <p:nvSpPr>
          <p:cNvPr id="3" name="Rectangle 2"/>
          <p:cNvSpPr/>
          <p:nvPr/>
        </p:nvSpPr>
        <p:spPr>
          <a:xfrm>
            <a:off x="322216" y="2011067"/>
            <a:ext cx="6096000" cy="83099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practice…</a:t>
            </a:r>
          </a:p>
          <a:p>
            <a:endParaRPr lang="en-GB" sz="2400" i="0" dirty="0">
              <a:solidFill>
                <a:srgbClr val="00B050"/>
              </a:solidFill>
              <a:effectLst/>
              <a:latin typeface="NTFPreCursivefk" panose="03000400000000000000" pitchFamily="66" charset="0"/>
            </a:endParaRPr>
          </a:p>
        </p:txBody>
      </p:sp>
      <p:sp>
        <p:nvSpPr>
          <p:cNvPr id="8" name="Rectangle 7"/>
          <p:cNvSpPr/>
          <p:nvPr/>
        </p:nvSpPr>
        <p:spPr>
          <a:xfrm>
            <a:off x="322216" y="2721240"/>
            <a:ext cx="6096000" cy="2862322"/>
          </a:xfrm>
          <a:prstGeom prst="rect">
            <a:avLst/>
          </a:prstGeom>
        </p:spPr>
        <p:txBody>
          <a:bodyPr>
            <a:spAutoFit/>
          </a:bodyPr>
          <a:lstStyle/>
          <a:p>
            <a:r>
              <a:rPr lang="en-GB" sz="2000" b="0" i="0" dirty="0" smtClean="0">
                <a:solidFill>
                  <a:srgbClr val="FF0000"/>
                </a:solidFill>
                <a:effectLst/>
                <a:latin typeface="NTFPreCursivefk" panose="03000400000000000000" pitchFamily="66" charset="0"/>
              </a:rPr>
              <a:t>Use the Links below to practice finding the perimeter…</a:t>
            </a:r>
          </a:p>
          <a:p>
            <a:endParaRPr lang="en-GB" sz="2000" dirty="0">
              <a:solidFill>
                <a:srgbClr val="FF0000"/>
              </a:solidFill>
              <a:latin typeface="NTFPreCursivefk" panose="03000400000000000000" pitchFamily="66" charset="0"/>
            </a:endParaRPr>
          </a:p>
          <a:p>
            <a:r>
              <a:rPr lang="en-GB" sz="2000" b="0" i="0" dirty="0" smtClean="0">
                <a:solidFill>
                  <a:srgbClr val="FF0000"/>
                </a:solidFill>
                <a:effectLst/>
                <a:latin typeface="NTFPreCursivefk" panose="03000400000000000000" pitchFamily="66" charset="0"/>
              </a:rPr>
              <a:t>Finding th</a:t>
            </a:r>
            <a:r>
              <a:rPr lang="en-GB" sz="2000" dirty="0" smtClean="0">
                <a:solidFill>
                  <a:srgbClr val="FF0000"/>
                </a:solidFill>
                <a:latin typeface="NTFPreCursivefk" panose="03000400000000000000" pitchFamily="66" charset="0"/>
              </a:rPr>
              <a:t>e perimeter </a:t>
            </a:r>
          </a:p>
          <a:p>
            <a:r>
              <a:rPr lang="en-GB" sz="2000" dirty="0" smtClean="0">
                <a:latin typeface="NTFPreCursivefk" panose="03000400000000000000" pitchFamily="66" charset="0"/>
                <a:hlinkClick r:id="rId3"/>
              </a:rPr>
              <a:t>https://uk.ixl.com/math/year-5/perimeter</a:t>
            </a:r>
            <a:endParaRPr lang="en-GB" sz="2000" dirty="0" smtClean="0">
              <a:latin typeface="NTFPreCursivefk" panose="03000400000000000000" pitchFamily="66" charset="0"/>
            </a:endParaRPr>
          </a:p>
          <a:p>
            <a:endParaRPr lang="en-GB" sz="2000" b="0" i="0" dirty="0" smtClean="0">
              <a:solidFill>
                <a:srgbClr val="FF0000"/>
              </a:solidFill>
              <a:effectLst/>
              <a:latin typeface="NTFPreCursivefk" panose="03000400000000000000" pitchFamily="66" charset="0"/>
            </a:endParaRPr>
          </a:p>
          <a:p>
            <a:endParaRPr lang="en-GB" sz="2000" dirty="0">
              <a:solidFill>
                <a:srgbClr val="FF0000"/>
              </a:solidFill>
              <a:latin typeface="NTFPreCursivefk" panose="03000400000000000000" pitchFamily="66" charset="0"/>
            </a:endParaRPr>
          </a:p>
          <a:p>
            <a:r>
              <a:rPr lang="en-GB" sz="2000" b="0" i="0" dirty="0" smtClean="0">
                <a:solidFill>
                  <a:srgbClr val="FF0000"/>
                </a:solidFill>
                <a:effectLst/>
                <a:latin typeface="NTFPreCursivefk" panose="03000400000000000000" pitchFamily="66" charset="0"/>
              </a:rPr>
              <a:t>Finding the perimeter with missing sides</a:t>
            </a:r>
          </a:p>
          <a:p>
            <a:r>
              <a:rPr lang="en-GB" sz="2000" dirty="0" smtClean="0">
                <a:latin typeface="NTFPreCursivefk" panose="03000400000000000000" pitchFamily="66" charset="0"/>
                <a:hlinkClick r:id="rId4"/>
              </a:rPr>
              <a:t>https://uk.ixl.com/math/year-5/perimeter-find-the-missing-side-lengths</a:t>
            </a:r>
            <a:endParaRPr lang="en-GB" sz="2000" b="0" i="0" dirty="0" smtClean="0">
              <a:solidFill>
                <a:srgbClr val="FF0000"/>
              </a:solidFill>
              <a:effectLst/>
              <a:latin typeface="NTFPreCursivefk" panose="03000400000000000000" pitchFamily="66" charset="0"/>
            </a:endParaRPr>
          </a:p>
        </p:txBody>
      </p:sp>
      <p:pic>
        <p:nvPicPr>
          <p:cNvPr id="2" name="Picture 1"/>
          <p:cNvPicPr>
            <a:picLocks noChangeAspect="1"/>
          </p:cNvPicPr>
          <p:nvPr/>
        </p:nvPicPr>
        <p:blipFill>
          <a:blip r:embed="rId5"/>
          <a:stretch>
            <a:fillRect/>
          </a:stretch>
        </p:blipFill>
        <p:spPr>
          <a:xfrm>
            <a:off x="6681515" y="1738398"/>
            <a:ext cx="4591731" cy="2725833"/>
          </a:xfrm>
          <a:prstGeom prst="rect">
            <a:avLst/>
          </a:prstGeom>
        </p:spPr>
      </p:pic>
    </p:spTree>
    <p:extLst>
      <p:ext uri="{BB962C8B-B14F-4D97-AF65-F5344CB8AC3E}">
        <p14:creationId xmlns:p14="http://schemas.microsoft.com/office/powerpoint/2010/main" val="4277920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13" name="TextBox 12">
            <a:extLst>
              <a:ext uri="{FF2B5EF4-FFF2-40B4-BE49-F238E27FC236}">
                <a16:creationId xmlns:a16="http://schemas.microsoft.com/office/drawing/2014/main" id="{8BC79483-B86E-418C-88A5-89F20C2026F2}"/>
              </a:ext>
            </a:extLst>
          </p:cNvPr>
          <p:cNvSpPr txBox="1"/>
          <p:nvPr/>
        </p:nvSpPr>
        <p:spPr>
          <a:xfrm>
            <a:off x="810843" y="1458439"/>
            <a:ext cx="9665567" cy="4001095"/>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Extra sheets …</a:t>
            </a:r>
          </a:p>
          <a:p>
            <a:endParaRPr lang="en-GB" sz="2800" dirty="0">
              <a:solidFill>
                <a:srgbClr val="0070C0"/>
              </a:solidFill>
              <a:latin typeface="NTFPreCursivefk" panose="03000400000000000000" pitchFamily="66" charset="0"/>
            </a:endParaRPr>
          </a:p>
          <a:p>
            <a:r>
              <a:rPr lang="en-GB" dirty="0">
                <a:latin typeface="NTFPreCursivefk" panose="03000400000000000000" pitchFamily="66" charset="0"/>
                <a:hlinkClick r:id="rId3"/>
              </a:rPr>
              <a:t>https://</a:t>
            </a:r>
            <a:r>
              <a:rPr lang="en-GB" dirty="0" smtClean="0">
                <a:latin typeface="NTFPreCursivefk" panose="03000400000000000000" pitchFamily="66" charset="0"/>
                <a:hlinkClick r:id="rId3"/>
              </a:rPr>
              <a:t>bam.files.bbci.co.uk/bam/live/content/zmbbgwx/pdf#sa-link_location=blocks&amp;intlink_from_url=https%3A%2F%2Fwww.bbc.co.uk%2Fbitesize%2Farticles%2Fzjbyvk7&amp;intlink_ts=1593591167463-sa</a:t>
            </a:r>
            <a:endParaRPr lang="en-GB" dirty="0" smtClean="0">
              <a:latin typeface="NTFPreCursivefk" panose="03000400000000000000" pitchFamily="66" charset="0"/>
            </a:endParaRPr>
          </a:p>
          <a:p>
            <a:endParaRPr lang="en-GB" dirty="0">
              <a:solidFill>
                <a:srgbClr val="0070C0"/>
              </a:solidFill>
              <a:latin typeface="NTFPreCursivefk" panose="03000400000000000000" pitchFamily="66" charset="0"/>
            </a:endParaRPr>
          </a:p>
          <a:p>
            <a:r>
              <a:rPr lang="en-GB" dirty="0" smtClean="0">
                <a:solidFill>
                  <a:srgbClr val="00B050"/>
                </a:solidFill>
                <a:latin typeface="NTFPreCursivefk" panose="03000400000000000000" pitchFamily="66" charset="0"/>
              </a:rPr>
              <a:t>One digit multiplication…</a:t>
            </a:r>
          </a:p>
          <a:p>
            <a:r>
              <a:rPr lang="en-GB" dirty="0">
                <a:latin typeface="NTFPreCursivefk" panose="03000400000000000000" pitchFamily="66" charset="0"/>
                <a:hlinkClick r:id="rId4"/>
              </a:rPr>
              <a:t>https://</a:t>
            </a:r>
            <a:r>
              <a:rPr lang="en-GB" dirty="0" smtClean="0">
                <a:latin typeface="NTFPreCursivefk" panose="03000400000000000000" pitchFamily="66" charset="0"/>
                <a:hlinkClick r:id="rId4"/>
              </a:rPr>
              <a:t>bam.files.bbci.co.uk/bam/live/content/zkhhpg8/pdf#sa-link_location=blocks&amp;intlink_from_url=https%3A%2F%2Fwww.bbc.co.uk%2Fbitesize%2Farticles%2Fzjbyvk7&amp;intlink_ts=1593591482930-sa</a:t>
            </a:r>
            <a:endParaRPr lang="en-GB" dirty="0" smtClean="0">
              <a:latin typeface="NTFPreCursivefk" panose="03000400000000000000" pitchFamily="66" charset="0"/>
            </a:endParaRPr>
          </a:p>
          <a:p>
            <a:endParaRPr lang="en-GB" dirty="0">
              <a:solidFill>
                <a:srgbClr val="0070C0"/>
              </a:solidFill>
              <a:latin typeface="NTFPreCursivefk" panose="03000400000000000000" pitchFamily="66" charset="0"/>
            </a:endParaRPr>
          </a:p>
          <a:p>
            <a:endParaRPr lang="en-GB" dirty="0" smtClean="0">
              <a:solidFill>
                <a:srgbClr val="0070C0"/>
              </a:solidFill>
              <a:latin typeface="NTFPreCursivefk" panose="03000400000000000000" pitchFamily="66" charset="0"/>
            </a:endParaRPr>
          </a:p>
          <a:p>
            <a:endParaRPr lang="en-GB" dirty="0">
              <a:solidFill>
                <a:srgbClr val="0070C0"/>
              </a:solidFill>
              <a:latin typeface="NTFPreCursivefk" panose="03000400000000000000" pitchFamily="66" charset="0"/>
            </a:endParaRPr>
          </a:p>
        </p:txBody>
      </p:sp>
    </p:spTree>
    <p:extLst>
      <p:ext uri="{BB962C8B-B14F-4D97-AF65-F5344CB8AC3E}">
        <p14:creationId xmlns:p14="http://schemas.microsoft.com/office/powerpoint/2010/main" val="10623085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Long Multiplication</a:t>
            </a:r>
            <a:endParaRPr lang="en-GB" sz="6600" dirty="0">
              <a:solidFill>
                <a:srgbClr val="FF6600"/>
              </a:solidFill>
              <a:latin typeface="NTFPreCursivefk" panose="03000400000000000000" pitchFamily="66" charset="0"/>
            </a:endParaRPr>
          </a:p>
        </p:txBody>
      </p:sp>
      <p:sp>
        <p:nvSpPr>
          <p:cNvPr id="13" name="TextBox 12">
            <a:extLst>
              <a:ext uri="{FF2B5EF4-FFF2-40B4-BE49-F238E27FC236}">
                <a16:creationId xmlns:a16="http://schemas.microsoft.com/office/drawing/2014/main" id="{8BC79483-B86E-418C-88A5-89F20C2026F2}"/>
              </a:ext>
            </a:extLst>
          </p:cNvPr>
          <p:cNvSpPr txBox="1"/>
          <p:nvPr/>
        </p:nvSpPr>
        <p:spPr>
          <a:xfrm>
            <a:off x="810843" y="1458439"/>
            <a:ext cx="9665567" cy="1384995"/>
          </a:xfrm>
          <a:prstGeom prst="rect">
            <a:avLst/>
          </a:prstGeom>
          <a:noFill/>
        </p:spPr>
        <p:txBody>
          <a:bodyPr wrap="square" rtlCol="0">
            <a:spAutoFit/>
          </a:bodyPr>
          <a:lstStyle/>
          <a:p>
            <a:r>
              <a:rPr lang="en-GB" sz="2800" dirty="0" smtClean="0">
                <a:solidFill>
                  <a:srgbClr val="0070C0"/>
                </a:solidFill>
                <a:latin typeface="NTFPreCursivefk" panose="03000400000000000000" pitchFamily="66" charset="0"/>
              </a:rPr>
              <a:t>Can you give this challenge a go?</a:t>
            </a:r>
          </a:p>
          <a:p>
            <a:endParaRPr lang="en-GB" sz="2800" dirty="0">
              <a:solidFill>
                <a:srgbClr val="0070C0"/>
              </a:solidFill>
              <a:latin typeface="NTFPreCursivefk" panose="03000400000000000000" pitchFamily="66" charset="0"/>
            </a:endParaRPr>
          </a:p>
          <a:p>
            <a:endParaRPr lang="en-GB" sz="2800" dirty="0" smtClean="0">
              <a:solidFill>
                <a:srgbClr val="0070C0"/>
              </a:solidFill>
              <a:latin typeface="NTFPreCursivefk" panose="03000400000000000000" pitchFamily="66" charset="0"/>
            </a:endParaRPr>
          </a:p>
        </p:txBody>
      </p:sp>
      <p:sp>
        <p:nvSpPr>
          <p:cNvPr id="2" name="Rectangle 1"/>
          <p:cNvSpPr/>
          <p:nvPr/>
        </p:nvSpPr>
        <p:spPr>
          <a:xfrm>
            <a:off x="1016001" y="2274837"/>
            <a:ext cx="4810033" cy="3785652"/>
          </a:xfrm>
          <a:prstGeom prst="rect">
            <a:avLst/>
          </a:prstGeom>
        </p:spPr>
        <p:txBody>
          <a:bodyPr wrap="square">
            <a:spAutoFit/>
          </a:bodyPr>
          <a:lstStyle/>
          <a:p>
            <a:r>
              <a:rPr lang="en-GB" sz="2400" dirty="0">
                <a:solidFill>
                  <a:srgbClr val="00B050"/>
                </a:solidFill>
                <a:latin typeface="NTFPreCursivefk" panose="03000400000000000000" pitchFamily="66" charset="0"/>
              </a:rPr>
              <a:t>This task is a real challenge! You may like to try </a:t>
            </a:r>
            <a:r>
              <a:rPr lang="en-GB" sz="2400" dirty="0" smtClean="0">
                <a:solidFill>
                  <a:srgbClr val="00B050"/>
                </a:solidFill>
                <a:latin typeface="NTFPreCursivefk" panose="03000400000000000000" pitchFamily="66" charset="0"/>
              </a:rPr>
              <a:t>trebling</a:t>
            </a:r>
            <a:r>
              <a:rPr lang="en-GB" sz="2400" dirty="0">
                <a:solidFill>
                  <a:srgbClr val="00B050"/>
                </a:solidFill>
                <a:latin typeface="NTFPreCursivefk" panose="03000400000000000000" pitchFamily="66" charset="0"/>
              </a:rPr>
              <a:t> and </a:t>
            </a:r>
            <a:r>
              <a:rPr lang="en-GB" sz="2400" dirty="0" smtClean="0">
                <a:solidFill>
                  <a:srgbClr val="00B050"/>
                </a:solidFill>
                <a:latin typeface="NTFPreCursivefk" panose="03000400000000000000" pitchFamily="66" charset="0"/>
              </a:rPr>
              <a:t>all </a:t>
            </a:r>
            <a:r>
              <a:rPr lang="en-GB" sz="2400" dirty="0">
                <a:solidFill>
                  <a:srgbClr val="00B050"/>
                </a:solidFill>
                <a:latin typeface="NTFPreCursivefk" panose="03000400000000000000" pitchFamily="66" charset="0"/>
              </a:rPr>
              <a:t>the </a:t>
            </a:r>
            <a:r>
              <a:rPr lang="en-GB" sz="2400" dirty="0" smtClean="0">
                <a:solidFill>
                  <a:srgbClr val="00B050"/>
                </a:solidFill>
                <a:latin typeface="NTFPreCursivefk" panose="03000400000000000000" pitchFamily="66" charset="0"/>
              </a:rPr>
              <a:t>digits</a:t>
            </a:r>
            <a:r>
              <a:rPr lang="en-GB" sz="2400" dirty="0">
                <a:solidFill>
                  <a:srgbClr val="00B050"/>
                </a:solidFill>
                <a:latin typeface="NTFPreCursivefk" panose="03000400000000000000" pitchFamily="66" charset="0"/>
              </a:rPr>
              <a:t> first</a:t>
            </a:r>
            <a:r>
              <a:rPr lang="en-GB" sz="2400" dirty="0" smtClean="0">
                <a:solidFill>
                  <a:srgbClr val="00B050"/>
                </a:solidFill>
                <a:latin typeface="NTFPreCursivefk" panose="03000400000000000000" pitchFamily="66" charset="0"/>
              </a:rPr>
              <a:t>.</a:t>
            </a:r>
          </a:p>
          <a:p>
            <a:endParaRPr lang="en-GB" sz="2400" dirty="0">
              <a:solidFill>
                <a:srgbClr val="00B050"/>
              </a:solidFill>
              <a:latin typeface="NTFPreCursivefk" panose="03000400000000000000" pitchFamily="66" charset="0"/>
            </a:endParaRPr>
          </a:p>
          <a:p>
            <a:r>
              <a:rPr lang="en-GB" sz="2400" dirty="0">
                <a:solidFill>
                  <a:srgbClr val="00B050"/>
                </a:solidFill>
                <a:latin typeface="NTFPreCursivefk" panose="03000400000000000000" pitchFamily="66" charset="0"/>
              </a:rPr>
              <a:t>In the multiplication below, some of the digits have been replaced by letters and others by asterisks. Where a digit has been replaced by a letter, the same letter is used each time, and different letters have replaced different digits. Can you reconstruct the original multiplication?</a:t>
            </a:r>
            <a:endParaRPr lang="en-GB" sz="2400" dirty="0">
              <a:solidFill>
                <a:srgbClr val="00B050"/>
              </a:solidFill>
              <a:effectLst/>
              <a:latin typeface="NTFPreCursivefk" panose="03000400000000000000" pitchFamily="66" charset="0"/>
            </a:endParaRPr>
          </a:p>
        </p:txBody>
      </p:sp>
      <p:pic>
        <p:nvPicPr>
          <p:cNvPr id="3" name="Picture 2"/>
          <p:cNvPicPr>
            <a:picLocks noChangeAspect="1"/>
          </p:cNvPicPr>
          <p:nvPr/>
        </p:nvPicPr>
        <p:blipFill>
          <a:blip r:embed="rId3"/>
          <a:stretch>
            <a:fillRect/>
          </a:stretch>
        </p:blipFill>
        <p:spPr>
          <a:xfrm>
            <a:off x="7033072" y="1606034"/>
            <a:ext cx="3845684" cy="4678255"/>
          </a:xfrm>
          <a:prstGeom prst="rect">
            <a:avLst/>
          </a:prstGeom>
        </p:spPr>
      </p:pic>
    </p:spTree>
    <p:extLst>
      <p:ext uri="{BB962C8B-B14F-4D97-AF65-F5344CB8AC3E}">
        <p14:creationId xmlns:p14="http://schemas.microsoft.com/office/powerpoint/2010/main" val="742596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a:solidFill>
                  <a:srgbClr val="FF6600"/>
                </a:solidFill>
                <a:latin typeface="NTFPreCursivefk" panose="03000400000000000000" pitchFamily="66" charset="0"/>
              </a:rPr>
              <a:t>P</a:t>
            </a:r>
            <a:r>
              <a:rPr lang="en-GB" sz="6600" dirty="0" smtClean="0">
                <a:solidFill>
                  <a:srgbClr val="FF6600"/>
                </a:solidFill>
                <a:latin typeface="NTFPreCursivefk" panose="03000400000000000000" pitchFamily="66" charset="0"/>
              </a:rPr>
              <a:t>erimeter</a:t>
            </a:r>
            <a:endParaRPr lang="en-GB" sz="6600" dirty="0">
              <a:solidFill>
                <a:srgbClr val="FF6600"/>
              </a:solidFill>
              <a:latin typeface="NTFPreCursivefk" panose="03000400000000000000" pitchFamily="66" charset="0"/>
            </a:endParaRPr>
          </a:p>
        </p:txBody>
      </p:sp>
      <p:sp>
        <p:nvSpPr>
          <p:cNvPr id="3" name="Rectangle 2"/>
          <p:cNvSpPr/>
          <p:nvPr/>
        </p:nvSpPr>
        <p:spPr>
          <a:xfrm>
            <a:off x="203196" y="1357239"/>
            <a:ext cx="6096000" cy="461665"/>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Your Task…</a:t>
            </a:r>
            <a:endParaRPr lang="en-GB" sz="2400" i="0" dirty="0">
              <a:solidFill>
                <a:srgbClr val="00B050"/>
              </a:solidFill>
              <a:effectLst/>
              <a:latin typeface="NTFPreCursivefk" panose="03000400000000000000" pitchFamily="66" charset="0"/>
            </a:endParaRPr>
          </a:p>
        </p:txBody>
      </p:sp>
      <p:sp>
        <p:nvSpPr>
          <p:cNvPr id="8" name="Rectangle 7"/>
          <p:cNvSpPr/>
          <p:nvPr/>
        </p:nvSpPr>
        <p:spPr>
          <a:xfrm>
            <a:off x="394356" y="2017900"/>
            <a:ext cx="6096000" cy="4401205"/>
          </a:xfrm>
          <a:prstGeom prst="rect">
            <a:avLst/>
          </a:prstGeom>
        </p:spPr>
        <p:txBody>
          <a:bodyPr>
            <a:spAutoFit/>
          </a:bodyPr>
          <a:lstStyle/>
          <a:p>
            <a:r>
              <a:rPr lang="en-GB" sz="2000" b="0" i="0" dirty="0" smtClean="0">
                <a:solidFill>
                  <a:srgbClr val="FF0000"/>
                </a:solidFill>
                <a:effectLst/>
                <a:latin typeface="NTFPreCursivefk" panose="03000400000000000000" pitchFamily="66" charset="0"/>
              </a:rPr>
              <a:t>Can you design your own school playground?</a:t>
            </a:r>
          </a:p>
          <a:p>
            <a:endParaRPr lang="en-GB" sz="2000" dirty="0">
              <a:solidFill>
                <a:srgbClr val="FF0000"/>
              </a:solidFill>
              <a:latin typeface="NTFPreCursivefk" panose="03000400000000000000" pitchFamily="66" charset="0"/>
            </a:endParaRPr>
          </a:p>
          <a:p>
            <a:r>
              <a:rPr lang="en-GB" sz="2000" dirty="0" smtClean="0">
                <a:solidFill>
                  <a:srgbClr val="FF0000"/>
                </a:solidFill>
                <a:latin typeface="NTFPreCursivefk" panose="03000400000000000000" pitchFamily="66" charset="0"/>
              </a:rPr>
              <a:t>Think of different sections to the playground and what you would like in your playground.</a:t>
            </a:r>
          </a:p>
          <a:p>
            <a:endParaRPr lang="en-GB" sz="2000" b="0" i="0" dirty="0">
              <a:solidFill>
                <a:srgbClr val="FF0000"/>
              </a:solidFill>
              <a:effectLst/>
              <a:latin typeface="NTFPreCursivefk" panose="03000400000000000000" pitchFamily="66" charset="0"/>
            </a:endParaRPr>
          </a:p>
          <a:p>
            <a:r>
              <a:rPr lang="en-GB" sz="2000" dirty="0" smtClean="0">
                <a:solidFill>
                  <a:srgbClr val="FF0000"/>
                </a:solidFill>
                <a:latin typeface="NTFPreCursivefk" panose="03000400000000000000" pitchFamily="66" charset="0"/>
              </a:rPr>
              <a:t>Draw a birds eye view of the playground and measure the different sections. </a:t>
            </a:r>
          </a:p>
          <a:p>
            <a:endParaRPr lang="en-GB" sz="2000" b="0" i="0" dirty="0">
              <a:solidFill>
                <a:srgbClr val="FF0000"/>
              </a:solidFill>
              <a:effectLst/>
              <a:latin typeface="NTFPreCursivefk" panose="03000400000000000000" pitchFamily="66" charset="0"/>
            </a:endParaRPr>
          </a:p>
          <a:p>
            <a:r>
              <a:rPr lang="en-GB" sz="2000" dirty="0" smtClean="0">
                <a:solidFill>
                  <a:srgbClr val="FF0000"/>
                </a:solidFill>
                <a:latin typeface="NTFPreCursivefk" panose="03000400000000000000" pitchFamily="66" charset="0"/>
              </a:rPr>
              <a:t>Add up the perimeter for the different areas.</a:t>
            </a:r>
          </a:p>
          <a:p>
            <a:endParaRPr lang="en-GB" sz="2000" dirty="0">
              <a:solidFill>
                <a:srgbClr val="FF0000"/>
              </a:solidFill>
              <a:latin typeface="NTFPreCursivefk" panose="03000400000000000000" pitchFamily="66" charset="0"/>
            </a:endParaRPr>
          </a:p>
          <a:p>
            <a:endParaRPr lang="en-GB" sz="2000" dirty="0" smtClean="0">
              <a:solidFill>
                <a:srgbClr val="FF0000"/>
              </a:solidFill>
              <a:latin typeface="NTFPreCursivefk" panose="03000400000000000000" pitchFamily="66" charset="0"/>
            </a:endParaRPr>
          </a:p>
          <a:p>
            <a:r>
              <a:rPr lang="en-GB" sz="2000" dirty="0" smtClean="0">
                <a:solidFill>
                  <a:srgbClr val="00B050"/>
                </a:solidFill>
                <a:latin typeface="NTFPreCursivefk" panose="03000400000000000000" pitchFamily="66" charset="0"/>
              </a:rPr>
              <a:t>Challenge: Can you make a playground with the measurements of some sides missing? Give your plan to a friend to work out the perimeters.</a:t>
            </a:r>
            <a:r>
              <a:rPr lang="en-GB" sz="2000" dirty="0" smtClean="0">
                <a:solidFill>
                  <a:srgbClr val="FF0000"/>
                </a:solidFill>
                <a:latin typeface="NTFPreCursivefk" panose="03000400000000000000" pitchFamily="66" charset="0"/>
              </a:rPr>
              <a:t> </a:t>
            </a:r>
            <a:endParaRPr lang="en-GB" sz="2000" b="0" i="0" dirty="0" smtClean="0">
              <a:solidFill>
                <a:srgbClr val="FF0000"/>
              </a:solidFill>
              <a:effectLst/>
              <a:latin typeface="NTFPreCursivefk" panose="03000400000000000000" pitchFamily="66" charset="0"/>
            </a:endParaRPr>
          </a:p>
        </p:txBody>
      </p:sp>
      <p:pic>
        <p:nvPicPr>
          <p:cNvPr id="2" name="Picture 1"/>
          <p:cNvPicPr>
            <a:picLocks noChangeAspect="1"/>
          </p:cNvPicPr>
          <p:nvPr/>
        </p:nvPicPr>
        <p:blipFill>
          <a:blip r:embed="rId3"/>
          <a:stretch>
            <a:fillRect/>
          </a:stretch>
        </p:blipFill>
        <p:spPr>
          <a:xfrm>
            <a:off x="6681515" y="1738398"/>
            <a:ext cx="4591731" cy="2725833"/>
          </a:xfrm>
          <a:prstGeom prst="rect">
            <a:avLst/>
          </a:prstGeom>
        </p:spPr>
      </p:pic>
    </p:spTree>
    <p:extLst>
      <p:ext uri="{BB962C8B-B14F-4D97-AF65-F5344CB8AC3E}">
        <p14:creationId xmlns:p14="http://schemas.microsoft.com/office/powerpoint/2010/main" val="28978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1337" y="339634"/>
            <a:ext cx="3082834" cy="611341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984171" y="2024742"/>
            <a:ext cx="7019109" cy="442830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c 6"/>
          <p:cNvSpPr/>
          <p:nvPr/>
        </p:nvSpPr>
        <p:spPr>
          <a:xfrm>
            <a:off x="1711234" y="5656216"/>
            <a:ext cx="1463040" cy="1881052"/>
          </a:xfrm>
          <a:prstGeom prst="arc">
            <a:avLst>
              <a:gd name="adj1" fmla="val 11364125"/>
              <a:gd name="adj2" fmla="val 208284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10800000">
            <a:off x="1711234" y="-744583"/>
            <a:ext cx="1463040" cy="1881052"/>
          </a:xfrm>
          <a:prstGeom prst="arc">
            <a:avLst>
              <a:gd name="adj1" fmla="val 11364125"/>
              <a:gd name="adj2" fmla="val 208871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0" name="Straight Connector 9"/>
          <p:cNvCxnSpPr>
            <a:stCxn id="4" idx="1"/>
            <a:endCxn id="4" idx="3"/>
          </p:cNvCxnSpPr>
          <p:nvPr/>
        </p:nvCxnSpPr>
        <p:spPr>
          <a:xfrm>
            <a:off x="901337" y="3396343"/>
            <a:ext cx="3082834"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965959" y="2945672"/>
            <a:ext cx="953589" cy="901337"/>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441371" y="2233749"/>
            <a:ext cx="2246812" cy="1162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rot="5400000">
            <a:off x="8465819" y="3970020"/>
            <a:ext cx="2246812" cy="2353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p:cNvSpPr/>
          <p:nvPr/>
        </p:nvSpPr>
        <p:spPr>
          <a:xfrm>
            <a:off x="4898571" y="4663440"/>
            <a:ext cx="1332411" cy="130628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503920" y="339634"/>
            <a:ext cx="3563983" cy="168510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7-Point Star 15"/>
          <p:cNvSpPr/>
          <p:nvPr/>
        </p:nvSpPr>
        <p:spPr>
          <a:xfrm>
            <a:off x="9300755" y="515983"/>
            <a:ext cx="2090056" cy="124097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ross 16"/>
          <p:cNvSpPr/>
          <p:nvPr/>
        </p:nvSpPr>
        <p:spPr>
          <a:xfrm>
            <a:off x="8145781" y="2462344"/>
            <a:ext cx="2259874" cy="888274"/>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5016136" y="293914"/>
            <a:ext cx="2455818" cy="923330"/>
          </a:xfrm>
          <a:prstGeom prst="rect">
            <a:avLst/>
          </a:prstGeom>
          <a:noFill/>
        </p:spPr>
        <p:txBody>
          <a:bodyPr wrap="square" rtlCol="0">
            <a:spAutoFit/>
          </a:bodyPr>
          <a:lstStyle/>
          <a:p>
            <a:pPr algn="ctr"/>
            <a:r>
              <a:rPr lang="en-GB" dirty="0" smtClean="0">
                <a:solidFill>
                  <a:srgbClr val="00B050"/>
                </a:solidFill>
                <a:latin typeface="NTFPreCursivefk" panose="03000400000000000000" pitchFamily="66" charset="0"/>
              </a:rPr>
              <a:t>Example playground</a:t>
            </a:r>
          </a:p>
          <a:p>
            <a:pPr algn="ctr"/>
            <a:endParaRPr lang="en-GB" dirty="0">
              <a:solidFill>
                <a:srgbClr val="00B050"/>
              </a:solidFill>
              <a:latin typeface="NTFPreCursivefk" panose="03000400000000000000" pitchFamily="66" charset="0"/>
            </a:endParaRPr>
          </a:p>
          <a:p>
            <a:pPr algn="ctr"/>
            <a:r>
              <a:rPr lang="en-GB" dirty="0" smtClean="0">
                <a:solidFill>
                  <a:srgbClr val="00B050"/>
                </a:solidFill>
                <a:latin typeface="NTFPreCursivefk" panose="03000400000000000000" pitchFamily="66" charset="0"/>
              </a:rPr>
              <a:t>Not to scale</a:t>
            </a:r>
            <a:endParaRPr lang="en-GB" dirty="0">
              <a:solidFill>
                <a:srgbClr val="00B050"/>
              </a:solidFill>
              <a:latin typeface="NTFPreCursivefk" panose="03000400000000000000" pitchFamily="66" charset="0"/>
            </a:endParaRPr>
          </a:p>
        </p:txBody>
      </p:sp>
      <p:sp>
        <p:nvSpPr>
          <p:cNvPr id="19" name="TextBox 18"/>
          <p:cNvSpPr txBox="1"/>
          <p:nvPr/>
        </p:nvSpPr>
        <p:spPr>
          <a:xfrm>
            <a:off x="1907176" y="30870"/>
            <a:ext cx="1606731" cy="369332"/>
          </a:xfrm>
          <a:prstGeom prst="rect">
            <a:avLst/>
          </a:prstGeom>
          <a:noFill/>
        </p:spPr>
        <p:txBody>
          <a:bodyPr wrap="square" rtlCol="0">
            <a:spAutoFit/>
          </a:bodyPr>
          <a:lstStyle/>
          <a:p>
            <a:r>
              <a:rPr lang="en-GB" dirty="0" smtClean="0">
                <a:latin typeface="NTFPreCursivefk" panose="03000400000000000000" pitchFamily="66" charset="0"/>
              </a:rPr>
              <a:t>8.5 m</a:t>
            </a:r>
            <a:endParaRPr lang="en-GB" dirty="0">
              <a:latin typeface="NTFPreCursivefk" panose="03000400000000000000" pitchFamily="66" charset="0"/>
            </a:endParaRPr>
          </a:p>
        </p:txBody>
      </p:sp>
      <p:sp>
        <p:nvSpPr>
          <p:cNvPr id="20" name="TextBox 19"/>
          <p:cNvSpPr txBox="1"/>
          <p:nvPr/>
        </p:nvSpPr>
        <p:spPr>
          <a:xfrm>
            <a:off x="58784" y="3350618"/>
            <a:ext cx="1606731" cy="369332"/>
          </a:xfrm>
          <a:prstGeom prst="rect">
            <a:avLst/>
          </a:prstGeom>
          <a:noFill/>
        </p:spPr>
        <p:txBody>
          <a:bodyPr wrap="square" rtlCol="0">
            <a:spAutoFit/>
          </a:bodyPr>
          <a:lstStyle/>
          <a:p>
            <a:r>
              <a:rPr lang="en-GB" dirty="0" smtClean="0">
                <a:latin typeface="NTFPreCursivefk" panose="03000400000000000000" pitchFamily="66" charset="0"/>
              </a:rPr>
              <a:t>16.2 m</a:t>
            </a:r>
            <a:endParaRPr lang="en-GB" dirty="0">
              <a:latin typeface="NTFPreCursivefk" panose="03000400000000000000" pitchFamily="66" charset="0"/>
            </a:endParaRPr>
          </a:p>
        </p:txBody>
      </p:sp>
      <p:sp>
        <p:nvSpPr>
          <p:cNvPr id="21" name="TextBox 20"/>
          <p:cNvSpPr txBox="1"/>
          <p:nvPr/>
        </p:nvSpPr>
        <p:spPr>
          <a:xfrm>
            <a:off x="5909854" y="1609686"/>
            <a:ext cx="1606731" cy="369332"/>
          </a:xfrm>
          <a:prstGeom prst="rect">
            <a:avLst/>
          </a:prstGeom>
          <a:noFill/>
        </p:spPr>
        <p:txBody>
          <a:bodyPr wrap="square" rtlCol="0">
            <a:spAutoFit/>
          </a:bodyPr>
          <a:lstStyle/>
          <a:p>
            <a:r>
              <a:rPr lang="en-GB" dirty="0" smtClean="0">
                <a:latin typeface="NTFPreCursivefk" panose="03000400000000000000" pitchFamily="66" charset="0"/>
              </a:rPr>
              <a:t>21.6m</a:t>
            </a:r>
            <a:endParaRPr lang="en-GB" dirty="0">
              <a:latin typeface="NTFPreCursivefk" panose="03000400000000000000" pitchFamily="66" charset="0"/>
            </a:endParaRPr>
          </a:p>
        </p:txBody>
      </p:sp>
      <p:sp>
        <p:nvSpPr>
          <p:cNvPr id="22" name="TextBox 21"/>
          <p:cNvSpPr txBox="1"/>
          <p:nvPr/>
        </p:nvSpPr>
        <p:spPr>
          <a:xfrm>
            <a:off x="11016343" y="4023359"/>
            <a:ext cx="1606731" cy="369332"/>
          </a:xfrm>
          <a:prstGeom prst="rect">
            <a:avLst/>
          </a:prstGeom>
          <a:noFill/>
        </p:spPr>
        <p:txBody>
          <a:bodyPr wrap="square" rtlCol="0">
            <a:spAutoFit/>
          </a:bodyPr>
          <a:lstStyle/>
          <a:p>
            <a:r>
              <a:rPr lang="en-GB" dirty="0" smtClean="0">
                <a:latin typeface="NTFPreCursivefk" panose="03000400000000000000" pitchFamily="66" charset="0"/>
              </a:rPr>
              <a:t>9.8m</a:t>
            </a:r>
            <a:endParaRPr lang="en-GB" dirty="0">
              <a:latin typeface="NTFPreCursivefk" panose="03000400000000000000" pitchFamily="66" charset="0"/>
            </a:endParaRPr>
          </a:p>
        </p:txBody>
      </p:sp>
      <p:sp>
        <p:nvSpPr>
          <p:cNvPr id="23" name="TextBox 22"/>
          <p:cNvSpPr txBox="1"/>
          <p:nvPr/>
        </p:nvSpPr>
        <p:spPr>
          <a:xfrm>
            <a:off x="5106488" y="3433738"/>
            <a:ext cx="1606731" cy="369332"/>
          </a:xfrm>
          <a:prstGeom prst="rect">
            <a:avLst/>
          </a:prstGeom>
          <a:noFill/>
        </p:spPr>
        <p:txBody>
          <a:bodyPr wrap="square" rtlCol="0">
            <a:spAutoFit/>
          </a:bodyPr>
          <a:lstStyle/>
          <a:p>
            <a:r>
              <a:rPr lang="en-GB" dirty="0" smtClean="0">
                <a:latin typeface="NTFPreCursivefk" panose="03000400000000000000" pitchFamily="66" charset="0"/>
              </a:rPr>
              <a:t>4.1m</a:t>
            </a:r>
            <a:endParaRPr lang="en-GB" dirty="0">
              <a:latin typeface="NTFPreCursivefk" panose="03000400000000000000" pitchFamily="66" charset="0"/>
            </a:endParaRPr>
          </a:p>
        </p:txBody>
      </p:sp>
      <p:sp>
        <p:nvSpPr>
          <p:cNvPr id="24" name="TextBox 23"/>
          <p:cNvSpPr txBox="1"/>
          <p:nvPr/>
        </p:nvSpPr>
        <p:spPr>
          <a:xfrm>
            <a:off x="6688183" y="2727485"/>
            <a:ext cx="1606731" cy="369332"/>
          </a:xfrm>
          <a:prstGeom prst="rect">
            <a:avLst/>
          </a:prstGeom>
          <a:noFill/>
        </p:spPr>
        <p:txBody>
          <a:bodyPr wrap="square" rtlCol="0">
            <a:spAutoFit/>
          </a:bodyPr>
          <a:lstStyle/>
          <a:p>
            <a:r>
              <a:rPr lang="en-GB" dirty="0" smtClean="0">
                <a:latin typeface="NTFPreCursivefk" panose="03000400000000000000" pitchFamily="66" charset="0"/>
              </a:rPr>
              <a:t>2.6m</a:t>
            </a:r>
            <a:endParaRPr lang="en-GB" dirty="0">
              <a:latin typeface="NTFPreCursivefk" panose="03000400000000000000" pitchFamily="66" charset="0"/>
            </a:endParaRPr>
          </a:p>
        </p:txBody>
      </p:sp>
      <p:sp>
        <p:nvSpPr>
          <p:cNvPr id="25" name="TextBox 24"/>
          <p:cNvSpPr txBox="1"/>
          <p:nvPr/>
        </p:nvSpPr>
        <p:spPr>
          <a:xfrm>
            <a:off x="5884817" y="5085631"/>
            <a:ext cx="1606731" cy="369332"/>
          </a:xfrm>
          <a:prstGeom prst="rect">
            <a:avLst/>
          </a:prstGeom>
          <a:noFill/>
        </p:spPr>
        <p:txBody>
          <a:bodyPr wrap="square" rtlCol="0">
            <a:spAutoFit/>
          </a:bodyPr>
          <a:lstStyle/>
          <a:p>
            <a:r>
              <a:rPr lang="en-GB" dirty="0" smtClean="0">
                <a:latin typeface="NTFPreCursivefk" panose="03000400000000000000" pitchFamily="66" charset="0"/>
              </a:rPr>
              <a:t>3.2m</a:t>
            </a:r>
            <a:endParaRPr lang="en-GB" dirty="0">
              <a:latin typeface="NTFPreCursivefk" panose="03000400000000000000" pitchFamily="66" charset="0"/>
            </a:endParaRPr>
          </a:p>
        </p:txBody>
      </p:sp>
      <p:sp>
        <p:nvSpPr>
          <p:cNvPr id="26" name="TextBox 25"/>
          <p:cNvSpPr txBox="1"/>
          <p:nvPr/>
        </p:nvSpPr>
        <p:spPr>
          <a:xfrm>
            <a:off x="5264332" y="5969726"/>
            <a:ext cx="1606731" cy="369332"/>
          </a:xfrm>
          <a:prstGeom prst="rect">
            <a:avLst/>
          </a:prstGeom>
          <a:noFill/>
        </p:spPr>
        <p:txBody>
          <a:bodyPr wrap="square" rtlCol="0">
            <a:spAutoFit/>
          </a:bodyPr>
          <a:lstStyle/>
          <a:p>
            <a:r>
              <a:rPr lang="en-GB" dirty="0">
                <a:latin typeface="NTFPreCursivefk" panose="03000400000000000000" pitchFamily="66" charset="0"/>
              </a:rPr>
              <a:t>3</a:t>
            </a:r>
            <a:r>
              <a:rPr lang="en-GB" dirty="0" smtClean="0">
                <a:latin typeface="NTFPreCursivefk" panose="03000400000000000000" pitchFamily="66" charset="0"/>
              </a:rPr>
              <a:t>m</a:t>
            </a:r>
            <a:endParaRPr lang="en-GB" dirty="0">
              <a:latin typeface="NTFPreCursivefk" panose="03000400000000000000" pitchFamily="66" charset="0"/>
            </a:endParaRPr>
          </a:p>
        </p:txBody>
      </p:sp>
      <p:sp>
        <p:nvSpPr>
          <p:cNvPr id="27" name="TextBox 26"/>
          <p:cNvSpPr txBox="1"/>
          <p:nvPr/>
        </p:nvSpPr>
        <p:spPr>
          <a:xfrm>
            <a:off x="9300755" y="3704799"/>
            <a:ext cx="1606731" cy="369332"/>
          </a:xfrm>
          <a:prstGeom prst="rect">
            <a:avLst/>
          </a:prstGeom>
          <a:noFill/>
        </p:spPr>
        <p:txBody>
          <a:bodyPr wrap="square" rtlCol="0">
            <a:spAutoFit/>
          </a:bodyPr>
          <a:lstStyle/>
          <a:p>
            <a:r>
              <a:rPr lang="en-GB" dirty="0" smtClean="0">
                <a:latin typeface="NTFPreCursivefk" panose="03000400000000000000" pitchFamily="66" charset="0"/>
              </a:rPr>
              <a:t>5.3m</a:t>
            </a:r>
            <a:endParaRPr lang="en-GB" dirty="0">
              <a:latin typeface="NTFPreCursivefk" panose="03000400000000000000" pitchFamily="66" charset="0"/>
            </a:endParaRPr>
          </a:p>
        </p:txBody>
      </p:sp>
      <p:sp>
        <p:nvSpPr>
          <p:cNvPr id="28" name="TextBox 27"/>
          <p:cNvSpPr txBox="1"/>
          <p:nvPr/>
        </p:nvSpPr>
        <p:spPr>
          <a:xfrm>
            <a:off x="7752805" y="4881628"/>
            <a:ext cx="1606731" cy="369332"/>
          </a:xfrm>
          <a:prstGeom prst="rect">
            <a:avLst/>
          </a:prstGeom>
          <a:noFill/>
        </p:spPr>
        <p:txBody>
          <a:bodyPr wrap="square" rtlCol="0">
            <a:spAutoFit/>
          </a:bodyPr>
          <a:lstStyle/>
          <a:p>
            <a:r>
              <a:rPr lang="en-GB" dirty="0" smtClean="0">
                <a:latin typeface="NTFPreCursivefk" panose="03000400000000000000" pitchFamily="66" charset="0"/>
              </a:rPr>
              <a:t>5.3m</a:t>
            </a:r>
            <a:endParaRPr lang="en-GB" dirty="0">
              <a:latin typeface="NTFPreCursivefk" panose="03000400000000000000" pitchFamily="66" charset="0"/>
            </a:endParaRPr>
          </a:p>
        </p:txBody>
      </p:sp>
      <p:sp>
        <p:nvSpPr>
          <p:cNvPr id="29" name="TextBox 28"/>
          <p:cNvSpPr txBox="1"/>
          <p:nvPr/>
        </p:nvSpPr>
        <p:spPr>
          <a:xfrm>
            <a:off x="9097736" y="2118398"/>
            <a:ext cx="1606731" cy="369332"/>
          </a:xfrm>
          <a:prstGeom prst="rect">
            <a:avLst/>
          </a:prstGeom>
          <a:noFill/>
        </p:spPr>
        <p:txBody>
          <a:bodyPr wrap="square" rtlCol="0">
            <a:spAutoFit/>
          </a:bodyPr>
          <a:lstStyle/>
          <a:p>
            <a:r>
              <a:rPr lang="en-GB" dirty="0" smtClean="0">
                <a:latin typeface="NTFPreCursivefk" panose="03000400000000000000" pitchFamily="66" charset="0"/>
              </a:rPr>
              <a:t>5.1m</a:t>
            </a:r>
            <a:endParaRPr lang="en-GB" dirty="0">
              <a:latin typeface="NTFPreCursivefk" panose="03000400000000000000" pitchFamily="66" charset="0"/>
            </a:endParaRPr>
          </a:p>
        </p:txBody>
      </p:sp>
      <p:sp>
        <p:nvSpPr>
          <p:cNvPr id="30" name="TextBox 29"/>
          <p:cNvSpPr txBox="1"/>
          <p:nvPr/>
        </p:nvSpPr>
        <p:spPr>
          <a:xfrm>
            <a:off x="10104120" y="2184022"/>
            <a:ext cx="1606731" cy="369332"/>
          </a:xfrm>
          <a:prstGeom prst="rect">
            <a:avLst/>
          </a:prstGeom>
          <a:noFill/>
        </p:spPr>
        <p:txBody>
          <a:bodyPr wrap="square" rtlCol="0">
            <a:spAutoFit/>
          </a:bodyPr>
          <a:lstStyle/>
          <a:p>
            <a:r>
              <a:rPr lang="en-GB" dirty="0" smtClean="0">
                <a:latin typeface="NTFPreCursivefk" panose="03000400000000000000" pitchFamily="66" charset="0"/>
              </a:rPr>
              <a:t>0.5m</a:t>
            </a:r>
            <a:endParaRPr lang="en-GB" dirty="0">
              <a:latin typeface="NTFPreCursivefk" panose="03000400000000000000" pitchFamily="66" charset="0"/>
            </a:endParaRPr>
          </a:p>
        </p:txBody>
      </p:sp>
      <p:sp>
        <p:nvSpPr>
          <p:cNvPr id="31" name="TextBox 30"/>
          <p:cNvSpPr txBox="1"/>
          <p:nvPr/>
        </p:nvSpPr>
        <p:spPr>
          <a:xfrm>
            <a:off x="10285911" y="2403104"/>
            <a:ext cx="1606731" cy="369332"/>
          </a:xfrm>
          <a:prstGeom prst="rect">
            <a:avLst/>
          </a:prstGeom>
          <a:noFill/>
        </p:spPr>
        <p:txBody>
          <a:bodyPr wrap="square" rtlCol="0">
            <a:spAutoFit/>
          </a:bodyPr>
          <a:lstStyle/>
          <a:p>
            <a:r>
              <a:rPr lang="en-GB" dirty="0" smtClean="0">
                <a:latin typeface="NTFPreCursivefk" panose="03000400000000000000" pitchFamily="66" charset="0"/>
              </a:rPr>
              <a:t>0.4m</a:t>
            </a:r>
            <a:endParaRPr lang="en-GB" dirty="0">
              <a:latin typeface="NTFPreCursivefk" panose="03000400000000000000" pitchFamily="66" charset="0"/>
            </a:endParaRPr>
          </a:p>
        </p:txBody>
      </p:sp>
      <p:sp>
        <p:nvSpPr>
          <p:cNvPr id="32" name="TextBox 31"/>
          <p:cNvSpPr txBox="1"/>
          <p:nvPr/>
        </p:nvSpPr>
        <p:spPr>
          <a:xfrm>
            <a:off x="10405655" y="2754910"/>
            <a:ext cx="1606731" cy="369332"/>
          </a:xfrm>
          <a:prstGeom prst="rect">
            <a:avLst/>
          </a:prstGeom>
          <a:noFill/>
        </p:spPr>
        <p:txBody>
          <a:bodyPr wrap="square" rtlCol="0">
            <a:spAutoFit/>
          </a:bodyPr>
          <a:lstStyle/>
          <a:p>
            <a:r>
              <a:rPr lang="en-GB" dirty="0" smtClean="0">
                <a:latin typeface="NTFPreCursivefk" panose="03000400000000000000" pitchFamily="66" charset="0"/>
              </a:rPr>
              <a:t>1.6m</a:t>
            </a:r>
            <a:endParaRPr lang="en-GB" dirty="0">
              <a:latin typeface="NTFPreCursivefk" panose="03000400000000000000" pitchFamily="66" charset="0"/>
            </a:endParaRPr>
          </a:p>
        </p:txBody>
      </p:sp>
      <p:sp>
        <p:nvSpPr>
          <p:cNvPr id="33" name="TextBox 32"/>
          <p:cNvSpPr txBox="1"/>
          <p:nvPr/>
        </p:nvSpPr>
        <p:spPr>
          <a:xfrm>
            <a:off x="10405655" y="386247"/>
            <a:ext cx="1606731" cy="369332"/>
          </a:xfrm>
          <a:prstGeom prst="rect">
            <a:avLst/>
          </a:prstGeom>
          <a:noFill/>
        </p:spPr>
        <p:txBody>
          <a:bodyPr wrap="square" rtlCol="0">
            <a:spAutoFit/>
          </a:bodyPr>
          <a:lstStyle/>
          <a:p>
            <a:r>
              <a:rPr lang="en-GB" dirty="0" smtClean="0">
                <a:latin typeface="NTFPreCursivefk" panose="03000400000000000000" pitchFamily="66" charset="0"/>
              </a:rPr>
              <a:t>1.2m</a:t>
            </a:r>
            <a:endParaRPr lang="en-GB" dirty="0">
              <a:latin typeface="NTFPreCursivefk" panose="03000400000000000000" pitchFamily="66" charset="0"/>
            </a:endParaRPr>
          </a:p>
        </p:txBody>
      </p:sp>
      <p:sp>
        <p:nvSpPr>
          <p:cNvPr id="34" name="TextBox 33"/>
          <p:cNvSpPr txBox="1"/>
          <p:nvPr/>
        </p:nvSpPr>
        <p:spPr>
          <a:xfrm>
            <a:off x="10925992" y="464905"/>
            <a:ext cx="1606731" cy="369332"/>
          </a:xfrm>
          <a:prstGeom prst="rect">
            <a:avLst/>
          </a:prstGeom>
          <a:noFill/>
        </p:spPr>
        <p:txBody>
          <a:bodyPr wrap="square" rtlCol="0">
            <a:spAutoFit/>
          </a:bodyPr>
          <a:lstStyle/>
          <a:p>
            <a:r>
              <a:rPr lang="en-GB" dirty="0" smtClean="0">
                <a:latin typeface="NTFPreCursivefk" panose="03000400000000000000" pitchFamily="66" charset="0"/>
              </a:rPr>
              <a:t>1.8m</a:t>
            </a:r>
            <a:endParaRPr lang="en-GB" dirty="0">
              <a:latin typeface="NTFPreCursivefk" panose="03000400000000000000" pitchFamily="66" charset="0"/>
            </a:endParaRPr>
          </a:p>
        </p:txBody>
      </p:sp>
      <p:sp>
        <p:nvSpPr>
          <p:cNvPr id="35" name="TextBox 34"/>
          <p:cNvSpPr txBox="1"/>
          <p:nvPr/>
        </p:nvSpPr>
        <p:spPr>
          <a:xfrm>
            <a:off x="11107782" y="772469"/>
            <a:ext cx="1606731" cy="369332"/>
          </a:xfrm>
          <a:prstGeom prst="rect">
            <a:avLst/>
          </a:prstGeom>
          <a:noFill/>
        </p:spPr>
        <p:txBody>
          <a:bodyPr wrap="square" rtlCol="0">
            <a:spAutoFit/>
          </a:bodyPr>
          <a:lstStyle/>
          <a:p>
            <a:r>
              <a:rPr lang="en-GB" dirty="0" smtClean="0">
                <a:latin typeface="NTFPreCursivefk" panose="03000400000000000000" pitchFamily="66" charset="0"/>
              </a:rPr>
              <a:t>1.1m</a:t>
            </a:r>
            <a:endParaRPr lang="en-GB" dirty="0">
              <a:latin typeface="NTFPreCursivefk" panose="03000400000000000000" pitchFamily="66" charset="0"/>
            </a:endParaRPr>
          </a:p>
        </p:txBody>
      </p:sp>
      <p:sp>
        <p:nvSpPr>
          <p:cNvPr id="36" name="TextBox 35"/>
          <p:cNvSpPr txBox="1"/>
          <p:nvPr/>
        </p:nvSpPr>
        <p:spPr>
          <a:xfrm>
            <a:off x="11264537" y="1009298"/>
            <a:ext cx="1606731" cy="369332"/>
          </a:xfrm>
          <a:prstGeom prst="rect">
            <a:avLst/>
          </a:prstGeom>
          <a:noFill/>
        </p:spPr>
        <p:txBody>
          <a:bodyPr wrap="square" rtlCol="0">
            <a:spAutoFit/>
          </a:bodyPr>
          <a:lstStyle/>
          <a:p>
            <a:r>
              <a:rPr lang="en-GB" dirty="0" smtClean="0">
                <a:latin typeface="NTFPreCursivefk" panose="03000400000000000000" pitchFamily="66" charset="0"/>
              </a:rPr>
              <a:t>1.1m</a:t>
            </a:r>
            <a:endParaRPr lang="en-GB" dirty="0">
              <a:latin typeface="NTFPreCursivefk" panose="03000400000000000000" pitchFamily="66" charset="0"/>
            </a:endParaRPr>
          </a:p>
        </p:txBody>
      </p:sp>
      <p:sp>
        <p:nvSpPr>
          <p:cNvPr id="37" name="TextBox 36"/>
          <p:cNvSpPr txBox="1"/>
          <p:nvPr/>
        </p:nvSpPr>
        <p:spPr>
          <a:xfrm>
            <a:off x="11107782" y="1361104"/>
            <a:ext cx="1606731" cy="369332"/>
          </a:xfrm>
          <a:prstGeom prst="rect">
            <a:avLst/>
          </a:prstGeom>
          <a:noFill/>
        </p:spPr>
        <p:txBody>
          <a:bodyPr wrap="square" rtlCol="0">
            <a:spAutoFit/>
          </a:bodyPr>
          <a:lstStyle/>
          <a:p>
            <a:r>
              <a:rPr lang="en-GB" dirty="0" smtClean="0">
                <a:latin typeface="NTFPreCursivefk" panose="03000400000000000000" pitchFamily="66" charset="0"/>
              </a:rPr>
              <a:t>1.6m</a:t>
            </a:r>
            <a:endParaRPr lang="en-GB" dirty="0">
              <a:latin typeface="NTFPreCursivefk" panose="03000400000000000000" pitchFamily="66" charset="0"/>
            </a:endParaRPr>
          </a:p>
        </p:txBody>
      </p:sp>
      <p:sp>
        <p:nvSpPr>
          <p:cNvPr id="38" name="TextBox 37"/>
          <p:cNvSpPr txBox="1"/>
          <p:nvPr/>
        </p:nvSpPr>
        <p:spPr>
          <a:xfrm>
            <a:off x="10862854" y="1557052"/>
            <a:ext cx="1606731" cy="369332"/>
          </a:xfrm>
          <a:prstGeom prst="rect">
            <a:avLst/>
          </a:prstGeom>
          <a:noFill/>
        </p:spPr>
        <p:txBody>
          <a:bodyPr wrap="square" rtlCol="0">
            <a:spAutoFit/>
          </a:bodyPr>
          <a:lstStyle/>
          <a:p>
            <a:r>
              <a:rPr lang="en-GB" dirty="0" smtClean="0">
                <a:latin typeface="NTFPreCursivefk" panose="03000400000000000000" pitchFamily="66" charset="0"/>
              </a:rPr>
              <a:t>1.3m</a:t>
            </a:r>
            <a:endParaRPr lang="en-GB" dirty="0">
              <a:latin typeface="NTFPreCursivefk" panose="03000400000000000000" pitchFamily="66" charset="0"/>
            </a:endParaRPr>
          </a:p>
        </p:txBody>
      </p:sp>
      <p:sp>
        <p:nvSpPr>
          <p:cNvPr id="39" name="TextBox 38"/>
          <p:cNvSpPr txBox="1"/>
          <p:nvPr/>
        </p:nvSpPr>
        <p:spPr>
          <a:xfrm>
            <a:off x="10328912" y="1701134"/>
            <a:ext cx="1606731" cy="369332"/>
          </a:xfrm>
          <a:prstGeom prst="rect">
            <a:avLst/>
          </a:prstGeom>
          <a:noFill/>
        </p:spPr>
        <p:txBody>
          <a:bodyPr wrap="square" rtlCol="0">
            <a:spAutoFit/>
          </a:bodyPr>
          <a:lstStyle/>
          <a:p>
            <a:r>
              <a:rPr lang="en-GB" dirty="0" smtClean="0">
                <a:latin typeface="NTFPreCursivefk" panose="03000400000000000000" pitchFamily="66" charset="0"/>
              </a:rPr>
              <a:t>1.4m</a:t>
            </a:r>
            <a:endParaRPr lang="en-GB" dirty="0">
              <a:latin typeface="NTFPreCursivefk" panose="03000400000000000000" pitchFamily="66" charset="0"/>
            </a:endParaRPr>
          </a:p>
        </p:txBody>
      </p:sp>
    </p:spTree>
    <p:extLst>
      <p:ext uri="{BB962C8B-B14F-4D97-AF65-F5344CB8AC3E}">
        <p14:creationId xmlns:p14="http://schemas.microsoft.com/office/powerpoint/2010/main" val="232967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7726" y="122643"/>
            <a:ext cx="8712926" cy="830997"/>
          </a:xfrm>
          <a:prstGeom prst="rect">
            <a:avLst/>
          </a:prstGeom>
          <a:noFill/>
        </p:spPr>
        <p:txBody>
          <a:bodyPr wrap="square" rtlCol="0">
            <a:spAutoFit/>
          </a:bodyPr>
          <a:lstStyle/>
          <a:p>
            <a:r>
              <a:rPr lang="en-GB" sz="4800" dirty="0" smtClean="0">
                <a:latin typeface="NTFPreCursivefk" panose="03000400000000000000" pitchFamily="66" charset="0"/>
              </a:rPr>
              <a:t>Maths – Day 2</a:t>
            </a:r>
            <a:endParaRPr lang="en-GB" sz="4800" dirty="0">
              <a:latin typeface="NTFPreCursivefk" panose="03000400000000000000"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511" y="122643"/>
            <a:ext cx="812806" cy="812806"/>
          </a:xfrm>
          <a:prstGeom prst="rect">
            <a:avLst/>
          </a:prstGeom>
        </p:spPr>
      </p:pic>
      <p:sp>
        <p:nvSpPr>
          <p:cNvPr id="7" name="TextBox 6"/>
          <p:cNvSpPr txBox="1"/>
          <p:nvPr/>
        </p:nvSpPr>
        <p:spPr>
          <a:xfrm>
            <a:off x="3596640" y="2090779"/>
            <a:ext cx="8712926" cy="2215991"/>
          </a:xfrm>
          <a:prstGeom prst="rect">
            <a:avLst/>
          </a:prstGeom>
          <a:noFill/>
        </p:spPr>
        <p:txBody>
          <a:bodyPr wrap="square" rtlCol="0">
            <a:spAutoFit/>
          </a:bodyPr>
          <a:lstStyle/>
          <a:p>
            <a:r>
              <a:rPr lang="en-GB" sz="13800" dirty="0" smtClean="0">
                <a:solidFill>
                  <a:srgbClr val="00B050"/>
                </a:solidFill>
                <a:latin typeface="NTFPreCursivefk" panose="03000400000000000000" pitchFamily="66" charset="0"/>
              </a:rPr>
              <a:t>Area</a:t>
            </a:r>
            <a:endParaRPr lang="en-GB" sz="13800" dirty="0">
              <a:solidFill>
                <a:srgbClr val="00B050"/>
              </a:solidFill>
              <a:latin typeface="NTFPreCursivefk" panose="03000400000000000000" pitchFamily="66" charset="0"/>
            </a:endParaRPr>
          </a:p>
        </p:txBody>
      </p:sp>
    </p:spTree>
    <p:extLst>
      <p:ext uri="{BB962C8B-B14F-4D97-AF65-F5344CB8AC3E}">
        <p14:creationId xmlns:p14="http://schemas.microsoft.com/office/powerpoint/2010/main" val="2401481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 </a:t>
            </a:r>
            <a:endParaRPr lang="en-GB" sz="6600" dirty="0">
              <a:solidFill>
                <a:srgbClr val="FF6600"/>
              </a:solidFill>
              <a:latin typeface="NTFPreCursivefk" panose="03000400000000000000" pitchFamily="66" charset="0"/>
            </a:endParaRPr>
          </a:p>
        </p:txBody>
      </p:sp>
      <p:sp>
        <p:nvSpPr>
          <p:cNvPr id="3" name="Rectangle 2"/>
          <p:cNvSpPr/>
          <p:nvPr/>
        </p:nvSpPr>
        <p:spPr>
          <a:xfrm>
            <a:off x="492034" y="1815124"/>
            <a:ext cx="6096000" cy="4585871"/>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Remind yourself what area is by watching the </a:t>
            </a:r>
            <a:r>
              <a:rPr lang="en-GB" sz="2400" dirty="0" smtClean="0">
                <a:solidFill>
                  <a:srgbClr val="00B050"/>
                </a:solidFill>
                <a:latin typeface="NTFPreCursivefk" panose="03000400000000000000" pitchFamily="66" charset="0"/>
              </a:rPr>
              <a:t>B</a:t>
            </a:r>
            <a:r>
              <a:rPr lang="en-GB" sz="2400" i="0" dirty="0" smtClean="0">
                <a:solidFill>
                  <a:srgbClr val="00B050"/>
                </a:solidFill>
                <a:effectLst/>
                <a:latin typeface="NTFPreCursivefk" panose="03000400000000000000" pitchFamily="66" charset="0"/>
              </a:rPr>
              <a:t>ite size clip.</a:t>
            </a:r>
          </a:p>
          <a:p>
            <a:endParaRPr lang="en-GB" sz="2400" i="0" dirty="0" smtClean="0">
              <a:solidFill>
                <a:srgbClr val="00B050"/>
              </a:solidFill>
              <a:effectLst/>
              <a:latin typeface="NTFPreCursivefk" panose="03000400000000000000" pitchFamily="66" charset="0"/>
            </a:endParaRPr>
          </a:p>
          <a:p>
            <a:r>
              <a:rPr lang="en-GB" sz="1600" dirty="0" smtClean="0">
                <a:latin typeface="NTFPreCursivefk" panose="03000400000000000000" pitchFamily="66" charset="0"/>
                <a:hlinkClick r:id="rId3"/>
              </a:rPr>
              <a:t>https://www.bbc.co.uk/bitesize/topics/zjbg87h/articles/zwqt6fr</a:t>
            </a:r>
            <a:endParaRPr lang="en-GB" sz="1600" i="0" dirty="0" smtClean="0">
              <a:solidFill>
                <a:srgbClr val="FF0000"/>
              </a:solidFill>
              <a:effectLst/>
              <a:latin typeface="NTFPreCursivefk" panose="03000400000000000000" pitchFamily="66" charset="0"/>
            </a:endParaRPr>
          </a:p>
          <a:p>
            <a:endParaRPr lang="en-GB" sz="2800" dirty="0">
              <a:solidFill>
                <a:srgbClr val="FF0000"/>
              </a:solidFill>
              <a:latin typeface="NTFPreCursivefk" panose="03000400000000000000" pitchFamily="66" charset="0"/>
            </a:endParaRPr>
          </a:p>
          <a:p>
            <a:r>
              <a:rPr lang="en-GB" sz="2800" i="0" dirty="0" smtClean="0">
                <a:solidFill>
                  <a:srgbClr val="FF0000"/>
                </a:solidFill>
                <a:effectLst/>
                <a:latin typeface="NTFPreCursivefk" panose="03000400000000000000" pitchFamily="66" charset="0"/>
              </a:rPr>
              <a:t>Calculating area</a:t>
            </a:r>
          </a:p>
          <a:p>
            <a:r>
              <a:rPr lang="en-GB" sz="2000" dirty="0" smtClean="0">
                <a:solidFill>
                  <a:srgbClr val="00B050"/>
                </a:solidFill>
                <a:latin typeface="NTFPreCursivefk" panose="03000400000000000000" pitchFamily="66" charset="0"/>
              </a:rPr>
              <a:t>To </a:t>
            </a:r>
            <a:r>
              <a:rPr lang="en-GB" sz="2000" dirty="0">
                <a:solidFill>
                  <a:srgbClr val="00B050"/>
                </a:solidFill>
                <a:latin typeface="NTFPreCursivefk" panose="03000400000000000000" pitchFamily="66" charset="0"/>
              </a:rPr>
              <a:t>work out the area of a square or rectangle, multiply its height by its width.</a:t>
            </a:r>
          </a:p>
          <a:p>
            <a:r>
              <a:rPr lang="en-GB" sz="2000" dirty="0">
                <a:solidFill>
                  <a:srgbClr val="00B050"/>
                </a:solidFill>
                <a:latin typeface="NTFPreCursivefk" panose="03000400000000000000" pitchFamily="66" charset="0"/>
              </a:rPr>
              <a:t>If the height and width are in cm, the area is shown in cm². If the height and width are in m, the area is shown in m².</a:t>
            </a:r>
          </a:p>
          <a:p>
            <a:r>
              <a:rPr lang="en-GB" sz="2000" dirty="0">
                <a:solidFill>
                  <a:srgbClr val="00B050"/>
                </a:solidFill>
                <a:latin typeface="NTFPreCursivefk" panose="03000400000000000000" pitchFamily="66" charset="0"/>
              </a:rPr>
              <a:t>A square with sides of 5 m has an area of 25 m², because 5 × 5 = 25.</a:t>
            </a:r>
          </a:p>
          <a:p>
            <a:endParaRPr lang="en-GB" sz="2800" i="0" dirty="0" smtClean="0">
              <a:solidFill>
                <a:srgbClr val="FF0000"/>
              </a:solidFill>
              <a:effectLst/>
              <a:latin typeface="NTFPreCursivefk" panose="03000400000000000000" pitchFamily="66" charset="0"/>
            </a:endParaRPr>
          </a:p>
        </p:txBody>
      </p:sp>
      <p:pic>
        <p:nvPicPr>
          <p:cNvPr id="4" name="Picture 3"/>
          <p:cNvPicPr>
            <a:picLocks noChangeAspect="1"/>
          </p:cNvPicPr>
          <p:nvPr/>
        </p:nvPicPr>
        <p:blipFill>
          <a:blip r:embed="rId4"/>
          <a:stretch>
            <a:fillRect/>
          </a:stretch>
        </p:blipFill>
        <p:spPr>
          <a:xfrm>
            <a:off x="6839647" y="1230639"/>
            <a:ext cx="4990811" cy="3270069"/>
          </a:xfrm>
          <a:prstGeom prst="rect">
            <a:avLst/>
          </a:prstGeom>
        </p:spPr>
      </p:pic>
      <p:sp>
        <p:nvSpPr>
          <p:cNvPr id="8" name="Rectangle 7"/>
          <p:cNvSpPr/>
          <p:nvPr/>
        </p:nvSpPr>
        <p:spPr>
          <a:xfrm>
            <a:off x="2614831" y="6200940"/>
            <a:ext cx="7946406" cy="400110"/>
          </a:xfrm>
          <a:prstGeom prst="rect">
            <a:avLst/>
          </a:prstGeom>
        </p:spPr>
        <p:txBody>
          <a:bodyPr wrap="none">
            <a:spAutoFit/>
          </a:bodyPr>
          <a:lstStyle/>
          <a:p>
            <a:r>
              <a:rPr lang="en-GB" sz="2000" dirty="0" smtClean="0">
                <a:solidFill>
                  <a:srgbClr val="FF0000"/>
                </a:solidFill>
                <a:latin typeface="NTFPreCursivefk" panose="03000400000000000000" pitchFamily="66" charset="0"/>
              </a:rPr>
              <a:t>Remember the perimeter is like the crust of a slice of bread and the area is the middle!</a:t>
            </a:r>
            <a:endParaRPr lang="en-GB" sz="2000" dirty="0">
              <a:solidFill>
                <a:srgbClr val="FF0000"/>
              </a:solidFill>
              <a:latin typeface="NTFPreCursivefk" panose="03000400000000000000" pitchFamily="66" charset="0"/>
            </a:endParaRPr>
          </a:p>
        </p:txBody>
      </p:sp>
    </p:spTree>
    <p:extLst>
      <p:ext uri="{BB962C8B-B14F-4D97-AF65-F5344CB8AC3E}">
        <p14:creationId xmlns:p14="http://schemas.microsoft.com/office/powerpoint/2010/main" val="1225350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6" y="270238"/>
            <a:ext cx="812806" cy="812806"/>
          </a:xfrm>
          <a:prstGeom prst="rect">
            <a:avLst/>
          </a:prstGeom>
        </p:spPr>
      </p:pic>
      <p:sp>
        <p:nvSpPr>
          <p:cNvPr id="6" name="TextBox 5"/>
          <p:cNvSpPr txBox="1"/>
          <p:nvPr/>
        </p:nvSpPr>
        <p:spPr>
          <a:xfrm>
            <a:off x="1506583" y="122643"/>
            <a:ext cx="8712926" cy="1107996"/>
          </a:xfrm>
          <a:prstGeom prst="rect">
            <a:avLst/>
          </a:prstGeom>
          <a:noFill/>
        </p:spPr>
        <p:txBody>
          <a:bodyPr wrap="square" rtlCol="0">
            <a:spAutoFit/>
          </a:bodyPr>
          <a:lstStyle/>
          <a:p>
            <a:r>
              <a:rPr lang="en-GB" sz="6600" dirty="0" smtClean="0">
                <a:solidFill>
                  <a:srgbClr val="FF6600"/>
                </a:solidFill>
                <a:latin typeface="NTFPreCursivefk" panose="03000400000000000000" pitchFamily="66" charset="0"/>
              </a:rPr>
              <a:t>Area</a:t>
            </a:r>
            <a:endParaRPr lang="en-GB" sz="6600" dirty="0">
              <a:solidFill>
                <a:srgbClr val="FF6600"/>
              </a:solidFill>
              <a:latin typeface="NTFPreCursivefk" panose="03000400000000000000" pitchFamily="66" charset="0"/>
            </a:endParaRPr>
          </a:p>
        </p:txBody>
      </p:sp>
      <p:sp>
        <p:nvSpPr>
          <p:cNvPr id="3" name="Rectangle 2"/>
          <p:cNvSpPr/>
          <p:nvPr/>
        </p:nvSpPr>
        <p:spPr>
          <a:xfrm>
            <a:off x="203196" y="1298632"/>
            <a:ext cx="6096000" cy="830997"/>
          </a:xfrm>
          <a:prstGeom prst="rect">
            <a:avLst/>
          </a:prstGeom>
        </p:spPr>
        <p:txBody>
          <a:bodyPr>
            <a:spAutoFit/>
          </a:bodyPr>
          <a:lstStyle/>
          <a:p>
            <a:r>
              <a:rPr lang="en-GB" sz="2400" i="0" dirty="0" smtClean="0">
                <a:solidFill>
                  <a:srgbClr val="00B050"/>
                </a:solidFill>
                <a:effectLst/>
                <a:latin typeface="NTFPreCursivefk" panose="03000400000000000000" pitchFamily="66" charset="0"/>
              </a:rPr>
              <a:t>Let’s practice…</a:t>
            </a:r>
          </a:p>
          <a:p>
            <a:endParaRPr lang="en-GB" sz="2400" i="0" dirty="0">
              <a:solidFill>
                <a:srgbClr val="00B050"/>
              </a:solidFill>
              <a:effectLst/>
              <a:latin typeface="NTFPreCursivefk" panose="03000400000000000000" pitchFamily="66" charset="0"/>
            </a:endParaRPr>
          </a:p>
        </p:txBody>
      </p:sp>
      <p:sp>
        <p:nvSpPr>
          <p:cNvPr id="8" name="Rectangle 7"/>
          <p:cNvSpPr/>
          <p:nvPr/>
        </p:nvSpPr>
        <p:spPr>
          <a:xfrm>
            <a:off x="2815046" y="1360187"/>
            <a:ext cx="6096000" cy="707886"/>
          </a:xfrm>
          <a:prstGeom prst="rect">
            <a:avLst/>
          </a:prstGeom>
        </p:spPr>
        <p:txBody>
          <a:bodyPr>
            <a:spAutoFit/>
          </a:bodyPr>
          <a:lstStyle/>
          <a:p>
            <a:r>
              <a:rPr lang="en-GB" sz="2000" dirty="0" smtClean="0">
                <a:solidFill>
                  <a:srgbClr val="FF0000"/>
                </a:solidFill>
                <a:latin typeface="NTFPreCursivefk" panose="03000400000000000000" pitchFamily="66" charset="0"/>
              </a:rPr>
              <a:t>Use the calculation to work out the area of the rectangles. Put them in order of smallest area, to largest.</a:t>
            </a:r>
            <a:endParaRPr lang="en-GB" sz="2000" b="0" i="0" dirty="0">
              <a:solidFill>
                <a:srgbClr val="FF0000"/>
              </a:solidFill>
              <a:effectLst/>
              <a:latin typeface="NTFPreCursivefk" panose="03000400000000000000" pitchFamily="66" charset="0"/>
            </a:endParaRPr>
          </a:p>
        </p:txBody>
      </p:sp>
      <p:pic>
        <p:nvPicPr>
          <p:cNvPr id="2" name="Picture 1"/>
          <p:cNvPicPr>
            <a:picLocks noChangeAspect="1"/>
          </p:cNvPicPr>
          <p:nvPr/>
        </p:nvPicPr>
        <p:blipFill>
          <a:blip r:embed="rId3"/>
          <a:stretch>
            <a:fillRect/>
          </a:stretch>
        </p:blipFill>
        <p:spPr>
          <a:xfrm>
            <a:off x="3251196" y="2619375"/>
            <a:ext cx="5410200" cy="4238625"/>
          </a:xfrm>
          <a:prstGeom prst="rect">
            <a:avLst/>
          </a:prstGeom>
        </p:spPr>
      </p:pic>
      <p:sp>
        <p:nvSpPr>
          <p:cNvPr id="7" name="Rectangle 6"/>
          <p:cNvSpPr/>
          <p:nvPr/>
        </p:nvSpPr>
        <p:spPr>
          <a:xfrm>
            <a:off x="3251196" y="2599509"/>
            <a:ext cx="380278" cy="2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381824" y="4614590"/>
            <a:ext cx="380278" cy="2481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9861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6458</TotalTime>
  <Words>2200</Words>
  <Application>Microsoft Office PowerPoint</Application>
  <PresentationFormat>Widescreen</PresentationFormat>
  <Paragraphs>544</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Helvetica</vt:lpstr>
      <vt:lpstr>Jarman</vt:lpstr>
      <vt:lpstr>NTFCursive</vt:lpstr>
      <vt:lpstr>NTFPreCursivef</vt:lpstr>
      <vt:lpstr>NTFPreCursivefk</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40</cp:revision>
  <dcterms:created xsi:type="dcterms:W3CDTF">2020-06-25T16:44:34Z</dcterms:created>
  <dcterms:modified xsi:type="dcterms:W3CDTF">2020-07-01T19:41:53Z</dcterms:modified>
</cp:coreProperties>
</file>